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LETAEN\2%20PERIODOS%202017%202018\Press\&#916;&#932;%20&#947;&#953;&#945;%201%25%202021\Copy%20of%20&#932;&#949;&#769;&#955;&#959;&#962;%20&#913;&#928;&#917;%201%25%20(2015-2019)%20-%20&#928;&#955;&#951;&#769;&#952;&#959;&#962;%20&#916;&#953;&#954;&#945;&#953;&#959;&#965;&#769;&#967;&#969;&#957;%20&#945;&#957;&#945;&#769;%20&#932;&#959;&#960;&#953;&#954;&#951;&#769;%20&#922;&#959;&#953;&#957;&#959;&#769;&#964;&#951;&#964;&#945;%20CHANGED%20&#960;&#947;&#960;%20K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LETAEN\2%20PERIODOS%202017%202018\Press\&#916;&#932;%20&#947;&#953;&#945;%201%25%202021\Copy%20of%20&#932;&#949;&#769;&#955;&#959;&#962;%20&#913;&#928;&#917;%201%25%20(2015-2019)%20-%20&#928;&#955;&#951;&#769;&#952;&#959;&#962;%20&#916;&#953;&#954;&#945;&#953;&#959;&#965;&#769;&#967;&#969;&#957;%20&#945;&#957;&#945;&#769;%20&#932;&#959;&#960;&#953;&#954;&#951;&#769;%20&#922;&#959;&#953;&#957;&#959;&#769;&#964;&#951;&#964;&#945;%20CHANGED%20&#960;&#947;&#960;%20K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ATA\ELETAEN\2%20PERIODOS%202017%202018\Press\&#916;&#932;%20&#947;&#953;&#945;%201%25%202021\Copy%20of%20&#932;&#949;&#769;&#955;&#959;&#962;%20&#913;&#928;&#917;%201%25%20(2015-2019)%20-%20&#928;&#955;&#951;&#769;&#952;&#959;&#962;%20&#916;&#953;&#954;&#945;&#953;&#959;&#965;&#769;&#967;&#969;&#957;%20&#945;&#957;&#945;&#769;%20&#932;&#959;&#960;&#953;&#954;&#951;&#769;%20&#922;&#959;&#953;&#957;&#959;&#769;&#964;&#951;&#964;&#945;%20CHANGED%20&#960;&#947;&#960;%20K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600" b="1" i="0" baseline="0" dirty="0">
                <a:solidFill>
                  <a:sysClr val="windowText" lastClr="000000"/>
                </a:solidFill>
                <a:effectLst/>
              </a:rPr>
              <a:t>Δήμοι με το υψηλότερο συνολικό ποσό (€) που αποδίδεται στους δικαιούχους</a:t>
            </a:r>
            <a:endParaRPr lang="en-US" sz="16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23628900830406593"/>
          <c:y val="7.07138498178886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'TOP ΔΗΜΟΙ'!$L$3</c:f>
              <c:strCache>
                <c:ptCount val="1"/>
                <c:pt idx="0">
                  <c:v>Σύνολο (€)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 ΔΗΜΟΙ'!$K$4:$K$10</c:f>
              <c:strCache>
                <c:ptCount val="7"/>
                <c:pt idx="0">
                  <c:v>Καρύστου, Εύβοια</c:v>
                </c:pt>
                <c:pt idx="1">
                  <c:v>Θηβαίων, Βοιωτία</c:v>
                </c:pt>
                <c:pt idx="2">
                  <c:v>Τανάγρας, Βοιωτία</c:v>
                </c:pt>
                <c:pt idx="3">
                  <c:v>Αρριανών, Ροδόπη</c:v>
                </c:pt>
                <c:pt idx="4">
                  <c:v>Αλεξανδρούπολης, Έβρος</c:v>
                </c:pt>
                <c:pt idx="5">
                  <c:v>Σητείας, Λασίθι Κρήτης</c:v>
                </c:pt>
                <c:pt idx="6">
                  <c:v>Τρίπολης, Αρκαδία</c:v>
                </c:pt>
              </c:strCache>
            </c:strRef>
          </c:cat>
          <c:val>
            <c:numRef>
              <c:f>'TOP ΔΗΜΟΙ'!$L$4:$L$10</c:f>
              <c:numCache>
                <c:formatCode>#,##0</c:formatCode>
                <c:ptCount val="7"/>
                <c:pt idx="0">
                  <c:v>2052311.8164963501</c:v>
                </c:pt>
                <c:pt idx="1">
                  <c:v>1817991.9593181817</c:v>
                </c:pt>
                <c:pt idx="2">
                  <c:v>1573800.9584999999</c:v>
                </c:pt>
                <c:pt idx="3">
                  <c:v>1432700.7245388348</c:v>
                </c:pt>
                <c:pt idx="4">
                  <c:v>1416175.0825</c:v>
                </c:pt>
                <c:pt idx="5">
                  <c:v>1123114.79</c:v>
                </c:pt>
                <c:pt idx="6">
                  <c:v>1099884.1496713615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6-4A2F-8B79-428E051AD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1986800"/>
        <c:axId val="351973072"/>
      </c:barChart>
      <c:catAx>
        <c:axId val="351986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51973072"/>
        <c:crosses val="autoZero"/>
        <c:auto val="1"/>
        <c:lblAlgn val="ctr"/>
        <c:lblOffset val="100"/>
        <c:noMultiLvlLbl val="0"/>
      </c:catAx>
      <c:valAx>
        <c:axId val="3519730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5198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ysClr val="windowText" lastClr="000000"/>
                </a:solidFill>
              </a:rPr>
              <a:t> </a:t>
            </a:r>
            <a:r>
              <a:rPr lang="el-GR" sz="1600" b="1" dirty="0">
                <a:solidFill>
                  <a:sysClr val="windowText" lastClr="000000"/>
                </a:solidFill>
              </a:rPr>
              <a:t>Κοινότητες με το υψηλότερο</a:t>
            </a:r>
            <a:r>
              <a:rPr lang="el-GR" sz="1600" b="1" baseline="0" dirty="0">
                <a:solidFill>
                  <a:sysClr val="windowText" lastClr="000000"/>
                </a:solidFill>
              </a:rPr>
              <a:t> συνολικό ποσό (€) που αποδίδεται στους δικαιούχους</a:t>
            </a:r>
            <a:endParaRPr lang="en-US" sz="16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6879013193527881"/>
          <c:y val="0.11605701968935643"/>
          <c:w val="0.79698070089475814"/>
          <c:h val="0.85186936088249754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' TOP ΚΟΙΝΟΤΗΤΕΣ (χωρίς ενστάσ)'!$S$2</c:f>
              <c:strCache>
                <c:ptCount val="1"/>
                <c:pt idx="0">
                  <c:v>Ποσά από ΑΙΟΛΙΚΑ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 TOP ΚΟΙΝΟΤΗΤΕΣ (χωρίς ενστάσ)'!$Q$3:$Q$17</c:f>
              <c:strCache>
                <c:ptCount val="15"/>
                <c:pt idx="0">
                  <c:v>Αισύμης, Έβρος</c:v>
                </c:pt>
                <c:pt idx="1">
                  <c:v>Κέχρου, Ροδόπη</c:v>
                </c:pt>
                <c:pt idx="2">
                  <c:v>Άνω Λιοσίων</c:v>
                </c:pt>
                <c:pt idx="3">
                  <c:v>Αχλαδοκάμπου, Αργολίδα</c:v>
                </c:pt>
                <c:pt idx="4">
                  <c:v>Δρυόπης, Τροιζηνία</c:v>
                </c:pt>
                <c:pt idx="5">
                  <c:v>Καπαρελλίου, Βοιωτία</c:v>
                </c:pt>
                <c:pt idx="6">
                  <c:v>Κομίτου, Εύβοια</c:v>
                </c:pt>
                <c:pt idx="7">
                  <c:v>Βλαχοκερασέας, Αρκαδία</c:v>
                </c:pt>
                <c:pt idx="8">
                  <c:v>Διστόμου, Βοιωτία</c:v>
                </c:pt>
                <c:pt idx="9">
                  <c:v>Θίσβης, Βοιωτία</c:v>
                </c:pt>
                <c:pt idx="10">
                  <c:v>Μεσοχωρίων, Εύβοια</c:v>
                </c:pt>
                <c:pt idx="11">
                  <c:v>Ζαράκων, Εύβοια</c:v>
                </c:pt>
                <c:pt idx="12">
                  <c:v>Μάνδρας, Δυτ. Αττική</c:v>
                </c:pt>
                <c:pt idx="13">
                  <c:v>Στειρίου, Βοιωτία</c:v>
                </c:pt>
                <c:pt idx="14">
                  <c:v>Βαλτετσίου, Αρκαδία</c:v>
                </c:pt>
              </c:strCache>
            </c:strRef>
          </c:cat>
          <c:val>
            <c:numRef>
              <c:f>' TOP ΚΟΙΝΟΤΗΤΕΣ (χωρίς ενστάσ)'!$S$3:$S$17</c:f>
              <c:numCache>
                <c:formatCode>#,##0</c:formatCode>
                <c:ptCount val="15"/>
                <c:pt idx="0">
                  <c:v>942261.14249999996</c:v>
                </c:pt>
                <c:pt idx="1">
                  <c:v>907091.04549013462</c:v>
                </c:pt>
                <c:pt idx="2">
                  <c:v>0</c:v>
                </c:pt>
                <c:pt idx="3">
                  <c:v>593521.44999999995</c:v>
                </c:pt>
                <c:pt idx="4">
                  <c:v>551685.31000000006</c:v>
                </c:pt>
                <c:pt idx="5">
                  <c:v>478226.315</c:v>
                </c:pt>
                <c:pt idx="6">
                  <c:v>447606.00124999997</c:v>
                </c:pt>
                <c:pt idx="7">
                  <c:v>443450.89399999997</c:v>
                </c:pt>
                <c:pt idx="8">
                  <c:v>422377.15765317745</c:v>
                </c:pt>
                <c:pt idx="9">
                  <c:v>436479.55250000005</c:v>
                </c:pt>
                <c:pt idx="10">
                  <c:v>424117.36412792926</c:v>
                </c:pt>
                <c:pt idx="11">
                  <c:v>379701.33287864964</c:v>
                </c:pt>
                <c:pt idx="12">
                  <c:v>364001.05727272725</c:v>
                </c:pt>
                <c:pt idx="13">
                  <c:v>354380.22120109707</c:v>
                </c:pt>
                <c:pt idx="14">
                  <c:v>328455.25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B-4C84-8910-7F70D859D5D4}"/>
            </c:ext>
          </c:extLst>
        </c:ser>
        <c:ser>
          <c:idx val="2"/>
          <c:order val="1"/>
          <c:tx>
            <c:strRef>
              <c:f>' TOP ΚΟΙΝΟΤΗΤΕΣ (χωρίς ενστάσ)'!$T$2</c:f>
              <c:strCache>
                <c:ptCount val="1"/>
                <c:pt idx="0">
                  <c:v>Ποσά από ΒΙΟΜΑΖΑ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 TOP ΚΟΙΝΟΤΗΤΕΣ (χωρίς ενστάσ)'!$Q$3:$Q$17</c:f>
              <c:strCache>
                <c:ptCount val="15"/>
                <c:pt idx="0">
                  <c:v>Αισύμης, Έβρος</c:v>
                </c:pt>
                <c:pt idx="1">
                  <c:v>Κέχρου, Ροδόπη</c:v>
                </c:pt>
                <c:pt idx="2">
                  <c:v>Άνω Λιοσίων</c:v>
                </c:pt>
                <c:pt idx="3">
                  <c:v>Αχλαδοκάμπου, Αργολίδα</c:v>
                </c:pt>
                <c:pt idx="4">
                  <c:v>Δρυόπης, Τροιζηνία</c:v>
                </c:pt>
                <c:pt idx="5">
                  <c:v>Καπαρελλίου, Βοιωτία</c:v>
                </c:pt>
                <c:pt idx="6">
                  <c:v>Κομίτου, Εύβοια</c:v>
                </c:pt>
                <c:pt idx="7">
                  <c:v>Βλαχοκερασέας, Αρκαδία</c:v>
                </c:pt>
                <c:pt idx="8">
                  <c:v>Διστόμου, Βοιωτία</c:v>
                </c:pt>
                <c:pt idx="9">
                  <c:v>Θίσβης, Βοιωτία</c:v>
                </c:pt>
                <c:pt idx="10">
                  <c:v>Μεσοχωρίων, Εύβοια</c:v>
                </c:pt>
                <c:pt idx="11">
                  <c:v>Ζαράκων, Εύβοια</c:v>
                </c:pt>
                <c:pt idx="12">
                  <c:v>Μάνδρας, Δυτ. Αττική</c:v>
                </c:pt>
                <c:pt idx="13">
                  <c:v>Στειρίου, Βοιωτία</c:v>
                </c:pt>
                <c:pt idx="14">
                  <c:v>Βαλτετσίου, Αρκαδία</c:v>
                </c:pt>
              </c:strCache>
            </c:strRef>
          </c:cat>
          <c:val>
            <c:numRef>
              <c:f>' TOP ΚΟΙΝΟΤΗΤΕΣ (χωρίς ενστάσ)'!$T$3:$T$17</c:f>
              <c:numCache>
                <c:formatCode>#,##0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816640.53000000014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6B-4C84-8910-7F70D859D5D4}"/>
            </c:ext>
          </c:extLst>
        </c:ser>
        <c:ser>
          <c:idx val="3"/>
          <c:order val="2"/>
          <c:tx>
            <c:strRef>
              <c:f>' TOP ΚΟΙΝΟΤΗΤΕΣ (χωρίς ενστάσ)'!$U$2</c:f>
              <c:strCache>
                <c:ptCount val="1"/>
                <c:pt idx="0">
                  <c:v>Ποσά από ΜΥΕ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 TOP ΚΟΙΝΟΤΗΤΕΣ (χωρίς ενστάσ)'!$Q$3:$Q$17</c:f>
              <c:strCache>
                <c:ptCount val="15"/>
                <c:pt idx="0">
                  <c:v>Αισύμης, Έβρος</c:v>
                </c:pt>
                <c:pt idx="1">
                  <c:v>Κέχρου, Ροδόπη</c:v>
                </c:pt>
                <c:pt idx="2">
                  <c:v>Άνω Λιοσίων</c:v>
                </c:pt>
                <c:pt idx="3">
                  <c:v>Αχλαδοκάμπου, Αργολίδα</c:v>
                </c:pt>
                <c:pt idx="4">
                  <c:v>Δρυόπης, Τροιζηνία</c:v>
                </c:pt>
                <c:pt idx="5">
                  <c:v>Καπαρελλίου, Βοιωτία</c:v>
                </c:pt>
                <c:pt idx="6">
                  <c:v>Κομίτου, Εύβοια</c:v>
                </c:pt>
                <c:pt idx="7">
                  <c:v>Βλαχοκερασέας, Αρκαδία</c:v>
                </c:pt>
                <c:pt idx="8">
                  <c:v>Διστόμου, Βοιωτία</c:v>
                </c:pt>
                <c:pt idx="9">
                  <c:v>Θίσβης, Βοιωτία</c:v>
                </c:pt>
                <c:pt idx="10">
                  <c:v>Μεσοχωρίων, Εύβοια</c:v>
                </c:pt>
                <c:pt idx="11">
                  <c:v>Ζαράκων, Εύβοια</c:v>
                </c:pt>
                <c:pt idx="12">
                  <c:v>Μάνδρας, Δυτ. Αττική</c:v>
                </c:pt>
                <c:pt idx="13">
                  <c:v>Στειρίου, Βοιωτία</c:v>
                </c:pt>
                <c:pt idx="14">
                  <c:v>Βαλτετσίου, Αρκαδία</c:v>
                </c:pt>
              </c:strCache>
            </c:strRef>
          </c:cat>
          <c:val>
            <c:numRef>
              <c:f>' TOP ΚΟΙΝΟΤΗΤΕΣ (χωρίς ενστάσ)'!$U$3:$U$17</c:f>
              <c:numCache>
                <c:formatCode>#,##0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14820.251145725546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6B-4C84-8910-7F70D859D5D4}"/>
            </c:ext>
          </c:extLst>
        </c:ser>
        <c:ser>
          <c:idx val="4"/>
          <c:order val="3"/>
          <c:tx>
            <c:strRef>
              <c:f>' TOP ΚΟΙΝΟΤΗΤΕΣ (χωρίς ενστάσ)'!$V$2</c:f>
              <c:strCache>
                <c:ptCount val="1"/>
                <c:pt idx="0">
                  <c:v>Βοηθητική στήλη για Chart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94CFD39-D0BB-4188-BB93-58AF78654230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C6B-4C84-8910-7F70D859D5D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9ADD230-69A1-4CCD-BCCD-C30E55BB20DF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C6B-4C84-8910-7F70D859D5D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46BD83D-2152-498B-9075-C8614BB0EF77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C6B-4C84-8910-7F70D859D5D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5D1D420-68E6-4570-83FC-A245C86A36AB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C6B-4C84-8910-7F70D859D5D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7BE19A6-162F-4C20-9B3F-2CB9E6D4C6A1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C6B-4C84-8910-7F70D859D5D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8CD267E-75B0-4639-B724-7376155D2CDF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C6B-4C84-8910-7F70D859D5D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519EC1F-6DAF-4513-BD38-F276CE37ADE2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C6B-4C84-8910-7F70D859D5D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6D70C20-231F-4827-ABDA-C49B8951B943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C6B-4C84-8910-7F70D859D5D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4D30454-FCF0-4160-8FA9-613485A8F44D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C6B-4C84-8910-7F70D859D5D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594D2203-C6C3-4682-8EF5-79D27BC2CCCB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C6B-4C84-8910-7F70D859D5D4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C08B80A-B96E-478C-BC3A-DC7ECD1680D6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C6B-4C84-8910-7F70D859D5D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07DBDAA3-9A02-43F1-A08C-55EC4506547E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C6B-4C84-8910-7F70D859D5D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39363850-9174-4126-9495-6F14440ED004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6C6B-4C84-8910-7F70D859D5D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B4AB2A9-51E0-444E-818E-2884012CA02A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6C6B-4C84-8910-7F70D859D5D4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848812D-8E39-419E-BF3C-95003E4D1578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6C6B-4C84-8910-7F70D859D5D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 TOP ΚΟΙΝΟΤΗΤΕΣ (χωρίς ενστάσ)'!$Q$3:$Q$17</c:f>
              <c:strCache>
                <c:ptCount val="15"/>
                <c:pt idx="0">
                  <c:v>Αισύμης, Έβρος</c:v>
                </c:pt>
                <c:pt idx="1">
                  <c:v>Κέχρου, Ροδόπη</c:v>
                </c:pt>
                <c:pt idx="2">
                  <c:v>Άνω Λιοσίων</c:v>
                </c:pt>
                <c:pt idx="3">
                  <c:v>Αχλαδοκάμπου, Αργολίδα</c:v>
                </c:pt>
                <c:pt idx="4">
                  <c:v>Δρυόπης, Τροιζηνία</c:v>
                </c:pt>
                <c:pt idx="5">
                  <c:v>Καπαρελλίου, Βοιωτία</c:v>
                </c:pt>
                <c:pt idx="6">
                  <c:v>Κομίτου, Εύβοια</c:v>
                </c:pt>
                <c:pt idx="7">
                  <c:v>Βλαχοκερασέας, Αρκαδία</c:v>
                </c:pt>
                <c:pt idx="8">
                  <c:v>Διστόμου, Βοιωτία</c:v>
                </c:pt>
                <c:pt idx="9">
                  <c:v>Θίσβης, Βοιωτία</c:v>
                </c:pt>
                <c:pt idx="10">
                  <c:v>Μεσοχωρίων, Εύβοια</c:v>
                </c:pt>
                <c:pt idx="11">
                  <c:v>Ζαράκων, Εύβοια</c:v>
                </c:pt>
                <c:pt idx="12">
                  <c:v>Μάνδρας, Δυτ. Αττική</c:v>
                </c:pt>
                <c:pt idx="13">
                  <c:v>Στειρίου, Βοιωτία</c:v>
                </c:pt>
                <c:pt idx="14">
                  <c:v>Βαλτετσίου, Αρκαδία</c:v>
                </c:pt>
              </c:strCache>
            </c:strRef>
          </c:cat>
          <c:val>
            <c:numRef>
              <c:f>' TOP ΚΟΙΝΟΤΗΤΕΣ (χωρίς ενστάσ)'!$V$3:$V$17</c:f>
              <c:numCache>
                <c:formatCode>General</c:formatCode>
                <c:ptCount val="15"/>
                <c:pt idx="0">
                  <c:v>100000</c:v>
                </c:pt>
                <c:pt idx="1">
                  <c:v>100000</c:v>
                </c:pt>
                <c:pt idx="2">
                  <c:v>100000</c:v>
                </c:pt>
                <c:pt idx="3">
                  <c:v>100000</c:v>
                </c:pt>
                <c:pt idx="4">
                  <c:v>100000</c:v>
                </c:pt>
                <c:pt idx="5">
                  <c:v>100000</c:v>
                </c:pt>
                <c:pt idx="6">
                  <c:v>100000</c:v>
                </c:pt>
                <c:pt idx="7">
                  <c:v>100000</c:v>
                </c:pt>
                <c:pt idx="8">
                  <c:v>100000</c:v>
                </c:pt>
                <c:pt idx="9">
                  <c:v>100000</c:v>
                </c:pt>
                <c:pt idx="10">
                  <c:v>100000</c:v>
                </c:pt>
                <c:pt idx="11">
                  <c:v>100000</c:v>
                </c:pt>
                <c:pt idx="12">
                  <c:v>100000</c:v>
                </c:pt>
                <c:pt idx="13">
                  <c:v>100000</c:v>
                </c:pt>
                <c:pt idx="14">
                  <c:v>100000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 TOP ΚΟΙΝΟΤΗΤΕΣ (χωρίς ενστάσ)'!$R$3:$R$17</c15:f>
                <c15:dlblRangeCache>
                  <c:ptCount val="15"/>
                  <c:pt idx="0">
                    <c:v>942.261</c:v>
                  </c:pt>
                  <c:pt idx="1">
                    <c:v>907.091</c:v>
                  </c:pt>
                  <c:pt idx="2">
                    <c:v>816.641</c:v>
                  </c:pt>
                  <c:pt idx="3">
                    <c:v>593.521</c:v>
                  </c:pt>
                  <c:pt idx="4">
                    <c:v>551.685</c:v>
                  </c:pt>
                  <c:pt idx="5">
                    <c:v>478.226</c:v>
                  </c:pt>
                  <c:pt idx="6">
                    <c:v>447.606</c:v>
                  </c:pt>
                  <c:pt idx="7">
                    <c:v>443.451</c:v>
                  </c:pt>
                  <c:pt idx="8">
                    <c:v>437.197</c:v>
                  </c:pt>
                  <c:pt idx="9">
                    <c:v>436.480</c:v>
                  </c:pt>
                  <c:pt idx="10">
                    <c:v>424.117</c:v>
                  </c:pt>
                  <c:pt idx="11">
                    <c:v>379.701</c:v>
                  </c:pt>
                  <c:pt idx="12">
                    <c:v>364.001</c:v>
                  </c:pt>
                  <c:pt idx="13">
                    <c:v>354.380</c:v>
                  </c:pt>
                  <c:pt idx="14">
                    <c:v>328.455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6C6B-4C84-8910-7F70D859D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7199184"/>
        <c:axId val="999545712"/>
      </c:barChart>
      <c:catAx>
        <c:axId val="1717199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99545712"/>
        <c:crosses val="autoZero"/>
        <c:auto val="1"/>
        <c:lblAlgn val="ctr"/>
        <c:lblOffset val="100"/>
        <c:noMultiLvlLbl val="0"/>
      </c:catAx>
      <c:valAx>
        <c:axId val="9995457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71719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67275291129706993"/>
          <c:y val="0.48331095926541684"/>
          <c:w val="0.16974677934851343"/>
          <c:h val="0.15547106466821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l-GR" sz="1600" b="1" i="0" u="none" strike="noStrike" kern="1200" spc="0" baseline="0">
                <a:ln>
                  <a:noFill/>
                </a:ln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l-GR" sz="1600" b="1" i="0" u="none" strike="noStrike" kern="1200" spc="0" baseline="0">
                <a:ln>
                  <a:noFill/>
                </a:ln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Ποσό (€) ανά δικαιούχο, σε κοινότητες με &gt;100 δικαιούχους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l-GR" sz="1600" b="1" i="0" u="none" strike="noStrike" kern="1200" spc="0" baseline="0">
              <a:ln>
                <a:noFill/>
              </a:ln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5528773705325311"/>
          <c:y val="0.1084629034625214"/>
          <c:w val="0.81770897939356302"/>
          <c:h val="0.88035172587186827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'TOP ΑΝΑ ΔΙΚ. &gt;100 (χωρίς ενστα)'!$R$2</c:f>
              <c:strCache>
                <c:ptCount val="1"/>
                <c:pt idx="0">
                  <c:v>Ποσά από ΑΙΟΛΙΚΑ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'TOP ΑΝΑ ΔΙΚ. &gt;100 (χωρίς ενστα)'!$P$3:$P$17</c:f>
              <c:strCache>
                <c:ptCount val="15"/>
                <c:pt idx="0">
                  <c:v>Αισύμης, Έβρος</c:v>
                </c:pt>
                <c:pt idx="1">
                  <c:v>Κομίτου, Εύβοια</c:v>
                </c:pt>
                <c:pt idx="2">
                  <c:v>Κέχρου, Ροδόπη</c:v>
                </c:pt>
                <c:pt idx="3">
                  <c:v>Στουππαίων, Εύβοια</c:v>
                </c:pt>
                <c:pt idx="4">
                  <c:v>Αχλαδοκάμπου, Αργολίδα</c:v>
                </c:pt>
                <c:pt idx="5">
                  <c:v>Παραδεισίου, Εύβοια</c:v>
                </c:pt>
                <c:pt idx="6">
                  <c:v>Στεφανίου, Κορινθία</c:v>
                </c:pt>
                <c:pt idx="7">
                  <c:v>Πολυποτάμου, Εύβοια</c:v>
                </c:pt>
                <c:pt idx="8">
                  <c:v>Θίσβης, Βοιωτία</c:v>
                </c:pt>
                <c:pt idx="9">
                  <c:v>Ελλοπίας, Βοιωτία</c:v>
                </c:pt>
                <c:pt idx="10">
                  <c:v>Βλαχοκερασέας, Αρκαδία</c:v>
                </c:pt>
                <c:pt idx="11">
                  <c:v>Αγίας Άννας, Βοιωτία</c:v>
                </c:pt>
                <c:pt idx="12">
                  <c:v>Κατταβίας, Ρόδος</c:v>
                </c:pt>
                <c:pt idx="13">
                  <c:v>Μεσοχωρίων, Εύβοια</c:v>
                </c:pt>
                <c:pt idx="14">
                  <c:v>Στειρίου, Βοιωτία</c:v>
                </c:pt>
              </c:strCache>
            </c:strRef>
          </c:cat>
          <c:val>
            <c:numRef>
              <c:f>'TOP ΑΝΑ ΔΙΚ. &gt;100 (χωρίς ενστα)'!$R$3:$R$17</c:f>
              <c:numCache>
                <c:formatCode>_-* #,##0.00\ _€_-;\-* #,##0.00\ _€_-;_-* "-"??\ _€_-;_-@_-</c:formatCode>
                <c:ptCount val="15"/>
                <c:pt idx="0">
                  <c:v>4907.6101171874998</c:v>
                </c:pt>
                <c:pt idx="1">
                  <c:v>3416.8397041984731</c:v>
                </c:pt>
                <c:pt idx="2">
                  <c:v>2533.7738700841751</c:v>
                </c:pt>
                <c:pt idx="3">
                  <c:v>1788.6382199999998</c:v>
                </c:pt>
                <c:pt idx="4">
                  <c:v>1735.4428362573099</c:v>
                </c:pt>
                <c:pt idx="5">
                  <c:v>1630.1361733333331</c:v>
                </c:pt>
                <c:pt idx="6">
                  <c:v>1558.4900548589339</c:v>
                </c:pt>
                <c:pt idx="7">
                  <c:v>1519.3101033057853</c:v>
                </c:pt>
                <c:pt idx="8">
                  <c:v>1390.0622691082804</c:v>
                </c:pt>
                <c:pt idx="9">
                  <c:v>1371.5135774309726</c:v>
                </c:pt>
                <c:pt idx="10">
                  <c:v>1311.9848934911242</c:v>
                </c:pt>
                <c:pt idx="11">
                  <c:v>1159.0289890157537</c:v>
                </c:pt>
                <c:pt idx="12">
                  <c:v>1168.2829955947134</c:v>
                </c:pt>
                <c:pt idx="13">
                  <c:v>1161.965381172409</c:v>
                </c:pt>
                <c:pt idx="14">
                  <c:v>1073.8794581851425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9-4A6C-A6D0-D70AEC7BAE28}"/>
            </c:ext>
          </c:extLst>
        </c:ser>
        <c:ser>
          <c:idx val="2"/>
          <c:order val="1"/>
          <c:tx>
            <c:strRef>
              <c:f>'TOP ΑΝΑ ΔΙΚ. &gt;100 (χωρίς ενστα)'!$S$2</c:f>
              <c:strCache>
                <c:ptCount val="1"/>
                <c:pt idx="0">
                  <c:v>Ποσά από ΜΥΕ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'TOP ΑΝΑ ΔΙΚ. &gt;100 (χωρίς ενστα)'!$P$3:$P$17</c:f>
              <c:strCache>
                <c:ptCount val="15"/>
                <c:pt idx="0">
                  <c:v>Αισύμης, Έβρος</c:v>
                </c:pt>
                <c:pt idx="1">
                  <c:v>Κομίτου, Εύβοια</c:v>
                </c:pt>
                <c:pt idx="2">
                  <c:v>Κέχρου, Ροδόπη</c:v>
                </c:pt>
                <c:pt idx="3">
                  <c:v>Στουππαίων, Εύβοια</c:v>
                </c:pt>
                <c:pt idx="4">
                  <c:v>Αχλαδοκάμπου, Αργολίδα</c:v>
                </c:pt>
                <c:pt idx="5">
                  <c:v>Παραδεισίου, Εύβοια</c:v>
                </c:pt>
                <c:pt idx="6">
                  <c:v>Στεφανίου, Κορινθία</c:v>
                </c:pt>
                <c:pt idx="7">
                  <c:v>Πολυποτάμου, Εύβοια</c:v>
                </c:pt>
                <c:pt idx="8">
                  <c:v>Θίσβης, Βοιωτία</c:v>
                </c:pt>
                <c:pt idx="9">
                  <c:v>Ελλοπίας, Βοιωτία</c:v>
                </c:pt>
                <c:pt idx="10">
                  <c:v>Βλαχοκερασέας, Αρκαδία</c:v>
                </c:pt>
                <c:pt idx="11">
                  <c:v>Αγίας Άννας, Βοιωτία</c:v>
                </c:pt>
                <c:pt idx="12">
                  <c:v>Κατταβίας, Ρόδος</c:v>
                </c:pt>
                <c:pt idx="13">
                  <c:v>Μεσοχωρίων, Εύβοια</c:v>
                </c:pt>
                <c:pt idx="14">
                  <c:v>Στειρίου, Βοιωτία</c:v>
                </c:pt>
              </c:strCache>
            </c:strRef>
          </c:cat>
          <c:val>
            <c:numRef>
              <c:f>'TOP ΑΝΑ ΔΙΚ. &gt;100 (χωρίς ενστα)'!$S$3:$S$17</c:f>
              <c:numCache>
                <c:formatCode>_-* #,##0.00\ _€_-;\-* #,##0.00\ _€_-;_-* "-"??\ _€_-;_-@_-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23.180579780315117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29-4A6C-A6D0-D70AEC7BAE28}"/>
            </c:ext>
          </c:extLst>
        </c:ser>
        <c:ser>
          <c:idx val="3"/>
          <c:order val="2"/>
          <c:tx>
            <c:strRef>
              <c:f>'TOP ΑΝΑ ΔΙΚ. &gt;100 (χωρίς ενστα)'!$T$2</c:f>
              <c:strCache>
                <c:ptCount val="1"/>
                <c:pt idx="0">
                  <c:v>Βοηθητική στήλη για Chart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66D82B5-9AD1-4822-AAE4-3408513D78E3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B29-4A6C-A6D0-D70AEC7BAE2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8ABC998-C304-4843-A456-F313232A8BA6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B29-4A6C-A6D0-D70AEC7BAE2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A39CF57-15A0-4D7E-95BF-65E7D4A46864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B29-4A6C-A6D0-D70AEC7BAE2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2CF58F3-B99B-4EAA-A8A3-99B5DC159D39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B29-4A6C-A6D0-D70AEC7BAE2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2EE5C85-CE3A-4E1C-987A-2797C58EEEF4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B29-4A6C-A6D0-D70AEC7BAE2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B859CC9-BA23-48B3-839D-AF72D2C8408A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B29-4A6C-A6D0-D70AEC7BAE2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B2FB323-D4E2-4FA2-8984-1BF1757E7D28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B29-4A6C-A6D0-D70AEC7BAE2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AEF0A3E-B5AC-4BED-A8B3-44EF6955E407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B29-4A6C-A6D0-D70AEC7BAE2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B7675A92-B6E8-4981-B6AC-65652932A4E9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B29-4A6C-A6D0-D70AEC7BAE28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64FE785-C6BE-489A-B6EB-90450D5B682D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B29-4A6C-A6D0-D70AEC7BAE28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346A0C5-A0EF-4A67-9AD8-64BE17737424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B29-4A6C-A6D0-D70AEC7BAE28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31BD28A0-3D57-403D-B9F1-33FFB7765BBC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B29-4A6C-A6D0-D70AEC7BAE28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5EEC51B7-EC66-4837-AC76-73B72776640F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9B29-4A6C-A6D0-D70AEC7BAE28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092F04CE-47E3-4755-87CD-BE3DE94926B3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9B29-4A6C-A6D0-D70AEC7BAE2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133C7466-5F3B-42A3-A074-32B277F90F39}" type="CELLRANGE">
                      <a:rPr lang="el-GR"/>
                      <a:pPr/>
                      <a:t>[CELLRANGE]</a:t>
                    </a:fld>
                    <a:endParaRPr lang="el-GR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9B29-4A6C-A6D0-D70AEC7BAE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'TOP ΑΝΑ ΔΙΚ. &gt;100 (χωρίς ενστα)'!$P$3:$P$17</c:f>
              <c:strCache>
                <c:ptCount val="15"/>
                <c:pt idx="0">
                  <c:v>Αισύμης, Έβρος</c:v>
                </c:pt>
                <c:pt idx="1">
                  <c:v>Κομίτου, Εύβοια</c:v>
                </c:pt>
                <c:pt idx="2">
                  <c:v>Κέχρου, Ροδόπη</c:v>
                </c:pt>
                <c:pt idx="3">
                  <c:v>Στουππαίων, Εύβοια</c:v>
                </c:pt>
                <c:pt idx="4">
                  <c:v>Αχλαδοκάμπου, Αργολίδα</c:v>
                </c:pt>
                <c:pt idx="5">
                  <c:v>Παραδεισίου, Εύβοια</c:v>
                </c:pt>
                <c:pt idx="6">
                  <c:v>Στεφανίου, Κορινθία</c:v>
                </c:pt>
                <c:pt idx="7">
                  <c:v>Πολυποτάμου, Εύβοια</c:v>
                </c:pt>
                <c:pt idx="8">
                  <c:v>Θίσβης, Βοιωτία</c:v>
                </c:pt>
                <c:pt idx="9">
                  <c:v>Ελλοπίας, Βοιωτία</c:v>
                </c:pt>
                <c:pt idx="10">
                  <c:v>Βλαχοκερασέας, Αρκαδία</c:v>
                </c:pt>
                <c:pt idx="11">
                  <c:v>Αγίας Άννας, Βοιωτία</c:v>
                </c:pt>
                <c:pt idx="12">
                  <c:v>Κατταβίας, Ρόδος</c:v>
                </c:pt>
                <c:pt idx="13">
                  <c:v>Μεσοχωρίων, Εύβοια</c:v>
                </c:pt>
                <c:pt idx="14">
                  <c:v>Στειρίου, Βοιωτία</c:v>
                </c:pt>
              </c:strCache>
            </c:strRef>
          </c:cat>
          <c:val>
            <c:numRef>
              <c:f>'TOP ΑΝΑ ΔΙΚ. &gt;100 (χωρίς ενστα)'!$T$3:$T$17</c:f>
              <c:numCache>
                <c:formatCode>General</c:formatCode>
                <c:ptCount val="15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'TOP ΑΝΑ ΔΙΚ. &gt;100 (χωρίς ενστα)'!$Q$3:$Q$17</c15:f>
                <c15:dlblRangeCache>
                  <c:ptCount val="15"/>
                  <c:pt idx="0">
                    <c:v>4.908 </c:v>
                  </c:pt>
                  <c:pt idx="1">
                    <c:v>3.417 </c:v>
                  </c:pt>
                  <c:pt idx="2">
                    <c:v>2.534 </c:v>
                  </c:pt>
                  <c:pt idx="3">
                    <c:v>1.789 </c:v>
                  </c:pt>
                  <c:pt idx="4">
                    <c:v>1.735 </c:v>
                  </c:pt>
                  <c:pt idx="5">
                    <c:v>1.630 </c:v>
                  </c:pt>
                  <c:pt idx="6">
                    <c:v>1.558 </c:v>
                  </c:pt>
                  <c:pt idx="7">
                    <c:v>1.519 </c:v>
                  </c:pt>
                  <c:pt idx="8">
                    <c:v>1.390 </c:v>
                  </c:pt>
                  <c:pt idx="9">
                    <c:v>1.372 </c:v>
                  </c:pt>
                  <c:pt idx="10">
                    <c:v>1.312 </c:v>
                  </c:pt>
                  <c:pt idx="11">
                    <c:v>1.182 </c:v>
                  </c:pt>
                  <c:pt idx="12">
                    <c:v>1.168 </c:v>
                  </c:pt>
                  <c:pt idx="13">
                    <c:v>1.162 </c:v>
                  </c:pt>
                  <c:pt idx="14">
                    <c:v>1.074 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1-9B29-4A6C-A6D0-D70AEC7BA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0010224"/>
        <c:axId val="420008976"/>
      </c:barChart>
      <c:catAx>
        <c:axId val="420010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2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20008976"/>
        <c:crosses val="autoZero"/>
        <c:auto val="1"/>
        <c:lblAlgn val="ctr"/>
        <c:lblOffset val="100"/>
        <c:noMultiLvlLbl val="0"/>
      </c:catAx>
      <c:valAx>
        <c:axId val="4200089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2001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68821860237315335"/>
          <c:y val="0.55529986056623581"/>
          <c:w val="0.17239544528038245"/>
          <c:h val="8.6005178473312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6A05-FAA6-4F79-96B8-DB15F58E0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0CCBC-979F-467B-80DF-A5487DBD6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0C05-AF39-47C2-A479-4305A4BA4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47FAC-25C6-4A15-BBB0-D475C25A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4EADD-2278-4287-88DE-E10A6B8F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268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63F0-F5B7-4ADE-B8FE-5CBE1C452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D29E44-6C1B-4CA2-8069-D9902703E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3AE4A-E28C-4497-8D2A-DEB214DB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B2505-BFEF-4BB5-9AF0-9441D346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04376-5CE7-4237-8E5F-4AE0B31E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36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ACB82-B650-4415-BA22-9BC0CF2A1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1F0CC-6968-4B6E-8413-33B1DC5F4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AA5C1-4FDD-404C-B5BF-1BC67D09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8DD7-4785-479F-8381-35460A3F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27A2C-7C9E-45A8-87DA-8453D358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2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F30E-C08A-44C5-B9A6-D7463F047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9FDA-A6B9-4800-926E-480D36C9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51F5-AB13-4034-B575-FBB03B08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81D5-5E68-452E-936C-DA662314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50BF7-4AD2-4C1A-9B49-3DC55664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42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9234-D284-490B-A418-3DD621323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DD5D9-39B4-482B-88CA-E36E00C13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F7118-C8A6-4290-8A7B-EE67147E4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74BE3-408C-4CD9-8F9F-BE6029E5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2769A-4146-476E-9A3A-2EE56D9D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21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2FA3-9CB6-49C8-BB0D-B88EF1DF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F9B4-9225-4A0A-B3BD-54BF18438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E1E22-62A2-42CB-B1AE-FDB90E6FA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4A417-F584-4645-9E4C-C075F7D3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5CB24-4646-4CF3-846E-2370B525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C8AAF-B6C9-4EB5-B886-8862CA23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79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03A1-525C-4679-9F80-9028979F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7A62-0610-4B28-81B7-03869B8DA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342F7-B546-4991-BD11-B6A08C1A5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8FDA1-FA13-4797-992D-24D6B8F83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480C5-0301-4C5D-8640-59843920D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053EA-377A-49CD-BED3-E7154B67A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916BB-BCAC-4C3D-8CAD-D0E5CBE0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E65F2-B057-4DF7-9D1E-5CA2270C9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10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8AF9-C773-4209-8EBC-79B1FC8B0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B41FB-B2D0-416A-B23B-129A0BAB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40211-2F1B-437D-A60C-62D44A0FD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4AE5E-4F8F-4415-9ADD-AFBCA049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97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157BE-8E01-4EA7-B04F-A58BC24F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05C6D2-A462-455E-8162-1053B5D0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1184A-5C48-44E8-A47C-835DA647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84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96EC-B7D4-4550-B241-D28483381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A4654-030A-4568-966D-FFC51F95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D0C2C-D1C7-4401-B6F8-0D5F1527A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7C340-41F1-4504-9022-387EDFED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A00BD-3D2B-4A45-A0F7-189B0009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0AD19-FDC0-4500-BA0C-278BF634E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76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0B207-6F15-4E23-8A31-81B793BA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E05AF-0DA6-448F-9E59-364E096F7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C5AF21-CADD-4CED-BC4C-AB1767E1F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B0386-8EFB-4982-AFDE-CACE034B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E6433-0C89-445A-895D-16AC2632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5100B-7F83-459F-A159-5F04F4F3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233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311B4-B8D3-44D7-B5C8-1D6B2EB9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E416D-CD02-4672-BEB6-66A13A0B6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D2334-782B-445F-B135-3349AA066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C3FE-13A1-4919-9CF7-A6250EF8E388}" type="datetimeFigureOut">
              <a:rPr lang="el-GR" smtClean="0"/>
              <a:t>17/6/2021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0A884-B3F2-4370-86C3-BCBF06729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3A55E-20A0-4AAF-B648-799A5DEC9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4D82-6253-4500-9ECF-57CF240697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46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E677C95-675B-4BEB-8EE6-4F30553388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140898"/>
              </p:ext>
            </p:extLst>
          </p:nvPr>
        </p:nvGraphicFramePr>
        <p:xfrm>
          <a:off x="515842" y="1294120"/>
          <a:ext cx="11160316" cy="538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A020E57-4D59-4660-95D8-03A280CBAF72}"/>
              </a:ext>
            </a:extLst>
          </p:cNvPr>
          <p:cNvSpPr txBox="1"/>
          <p:nvPr/>
        </p:nvSpPr>
        <p:spPr>
          <a:xfrm>
            <a:off x="228601" y="457200"/>
            <a:ext cx="11615056" cy="369888"/>
          </a:xfrm>
          <a:prstGeom prst="rect">
            <a:avLst/>
          </a:prstGeom>
          <a:solidFill>
            <a:srgbClr val="22456E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/>
                </a:solidFill>
                <a:latin typeface="+mn-lt"/>
                <a:cs typeface="+mn-cs"/>
              </a:rPr>
              <a:t>Το ειδικό τέλος 1% οικιακών καταναλωτών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8E46DF6-4169-49C4-9C57-92704721F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593" y="175968"/>
            <a:ext cx="1044026" cy="11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2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301691-6383-47B4-8876-5439637BE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94601"/>
              </p:ext>
            </p:extLst>
          </p:nvPr>
        </p:nvGraphicFramePr>
        <p:xfrm>
          <a:off x="1371600" y="1529443"/>
          <a:ext cx="10092812" cy="379367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491059">
                  <a:extLst>
                    <a:ext uri="{9D8B030D-6E8A-4147-A177-3AD203B41FA5}">
                      <a16:colId xmlns:a16="http://schemas.microsoft.com/office/drawing/2014/main" val="580561083"/>
                    </a:ext>
                  </a:extLst>
                </a:gridCol>
                <a:gridCol w="5601753">
                  <a:extLst>
                    <a:ext uri="{9D8B030D-6E8A-4147-A177-3AD203B41FA5}">
                      <a16:colId xmlns:a16="http://schemas.microsoft.com/office/drawing/2014/main" val="85351919"/>
                    </a:ext>
                  </a:extLst>
                </a:gridCol>
              </a:tblGrid>
              <a:tr h="6985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Δήμοι με το υψηλότερο συνολικό ποσό (€) που αποδίδεται στους δικαιούχους</a:t>
                      </a:r>
                      <a:endParaRPr lang="el-G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767274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Δήμος</a:t>
                      </a:r>
                      <a:endParaRPr lang="el-G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Σύνολο (€)</a:t>
                      </a:r>
                      <a:endParaRPr lang="el-GR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86255677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Καρύστου, Εύβοια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2.052.312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48726635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Θηβαίων, Βοιωτία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1.817.992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19614461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Τανάγρας, Βοιωτία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1.573.801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3080209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Αρριανών, Ροδόπη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1.432.701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8362762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Αλεξανδρούπολης, Έβρος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1.416.175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79940746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Σητείας, Λασίθι Κρήτης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1.123.115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8882470"/>
                  </a:ext>
                </a:extLst>
              </a:tr>
              <a:tr h="38689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Τρίπολης, Αρκαδία</a:t>
                      </a:r>
                      <a:endParaRPr lang="el-GR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1.099.884</a:t>
                      </a:r>
                      <a:endParaRPr lang="el-G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700936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36248A6-01D0-4BE5-A157-022495ADD91C}"/>
              </a:ext>
            </a:extLst>
          </p:cNvPr>
          <p:cNvSpPr txBox="1"/>
          <p:nvPr/>
        </p:nvSpPr>
        <p:spPr>
          <a:xfrm>
            <a:off x="228601" y="457200"/>
            <a:ext cx="11615056" cy="369888"/>
          </a:xfrm>
          <a:prstGeom prst="rect">
            <a:avLst/>
          </a:prstGeom>
          <a:solidFill>
            <a:srgbClr val="22456E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/>
                </a:solidFill>
                <a:latin typeface="+mn-lt"/>
                <a:cs typeface="+mn-cs"/>
              </a:rPr>
              <a:t>Το ειδικό τέλος 1% οικιακών καταναλωτών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D04FC9D1-35F2-4F30-9A11-E24BD224C4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593" y="175968"/>
            <a:ext cx="1044026" cy="11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6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B926093-6AFE-42E8-B3EE-4D4F4B8A7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042852"/>
              </p:ext>
            </p:extLst>
          </p:nvPr>
        </p:nvGraphicFramePr>
        <p:xfrm>
          <a:off x="673417" y="1197429"/>
          <a:ext cx="10845166" cy="566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9131E90-5976-4E10-BBFE-02E5253D5281}"/>
              </a:ext>
            </a:extLst>
          </p:cNvPr>
          <p:cNvSpPr txBox="1"/>
          <p:nvPr/>
        </p:nvSpPr>
        <p:spPr>
          <a:xfrm>
            <a:off x="228601" y="457200"/>
            <a:ext cx="11615056" cy="369888"/>
          </a:xfrm>
          <a:prstGeom prst="rect">
            <a:avLst/>
          </a:prstGeom>
          <a:solidFill>
            <a:srgbClr val="22456E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/>
                </a:solidFill>
                <a:latin typeface="+mn-lt"/>
                <a:cs typeface="+mn-cs"/>
              </a:rPr>
              <a:t>Το ειδικό τέλος 1% οικιακών καταναλωτών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6814A8AA-BABA-4E73-9FC8-B690760D3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593" y="175968"/>
            <a:ext cx="1044026" cy="11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7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03782E-108B-4676-A5BC-7D84B6A8D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18903"/>
              </p:ext>
            </p:extLst>
          </p:nvPr>
        </p:nvGraphicFramePr>
        <p:xfrm>
          <a:off x="1371599" y="1294120"/>
          <a:ext cx="10092813" cy="538791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735287">
                  <a:extLst>
                    <a:ext uri="{9D8B030D-6E8A-4147-A177-3AD203B41FA5}">
                      <a16:colId xmlns:a16="http://schemas.microsoft.com/office/drawing/2014/main" val="178442156"/>
                    </a:ext>
                  </a:extLst>
                </a:gridCol>
                <a:gridCol w="5357526">
                  <a:extLst>
                    <a:ext uri="{9D8B030D-6E8A-4147-A177-3AD203B41FA5}">
                      <a16:colId xmlns:a16="http://schemas.microsoft.com/office/drawing/2014/main" val="2398773452"/>
                    </a:ext>
                  </a:extLst>
                </a:gridCol>
              </a:tblGrid>
              <a:tr h="3169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 Κοινότητες με το υψηλότερο συνολικό ποσό (€) που αποδίδεται στους δικαιούχους</a:t>
                      </a:r>
                      <a:endParaRPr lang="el-G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74329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>
                          <a:effectLst/>
                        </a:rPr>
                        <a:t>Κοινότητα</a:t>
                      </a:r>
                      <a:endParaRPr lang="el-GR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Σύνολο (€)</a:t>
                      </a:r>
                      <a:endParaRPr lang="el-G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4285483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Αισύμης, Έβρος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942.261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8683529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Κέχρου, Ροδόπη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907.091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2713471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Άνω Λιοσίων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816.641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8233742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Αχλαδοκάμπου, Αργολίδα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593.521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64134590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Δρυόπης, Τροιζηνία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551.685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29258519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 err="1">
                          <a:effectLst/>
                        </a:rPr>
                        <a:t>Καπαρελλίου</a:t>
                      </a:r>
                      <a:r>
                        <a:rPr lang="el-GR" sz="1600" u="none" strike="noStrike" dirty="0">
                          <a:effectLst/>
                        </a:rPr>
                        <a:t>, Βοιωτία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478.226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7670696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Κομίτου,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447.606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95416322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Βλαχοκερασέας, Αρκαδία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443.451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99503783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Διστόμου,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437.197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4365236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Θίσβης,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436.480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01530407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Μεσοχωρίων,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424.117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5987712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Ζαράκων,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379.701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45326517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Μάνδρας, Δυτ. Αττική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364.001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5171722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Στειρίου,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354.380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49193396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Βαλτετσίου, Αρκαδία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328.455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750305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0B80751-C81D-4A9C-8047-3CC43BD3AC5E}"/>
              </a:ext>
            </a:extLst>
          </p:cNvPr>
          <p:cNvSpPr txBox="1"/>
          <p:nvPr/>
        </p:nvSpPr>
        <p:spPr>
          <a:xfrm>
            <a:off x="228601" y="457200"/>
            <a:ext cx="11615056" cy="369888"/>
          </a:xfrm>
          <a:prstGeom prst="rect">
            <a:avLst/>
          </a:prstGeom>
          <a:solidFill>
            <a:srgbClr val="22456E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/>
                </a:solidFill>
                <a:latin typeface="+mn-lt"/>
                <a:cs typeface="+mn-cs"/>
              </a:rPr>
              <a:t>Το ειδικό τέλος 1% οικιακών καταναλωτών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DD2FDE0-0DE2-4341-9F3E-A0D0A4EE2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593" y="175968"/>
            <a:ext cx="1044026" cy="11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1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E1BBE94-068A-4F06-9D9A-3A0DA1B9D0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6710"/>
              </p:ext>
            </p:extLst>
          </p:nvPr>
        </p:nvGraphicFramePr>
        <p:xfrm>
          <a:off x="1097756" y="1197429"/>
          <a:ext cx="9996488" cy="5549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719A08E-4D52-4EC3-8367-40015DA4F8A6}"/>
              </a:ext>
            </a:extLst>
          </p:cNvPr>
          <p:cNvSpPr txBox="1"/>
          <p:nvPr/>
        </p:nvSpPr>
        <p:spPr>
          <a:xfrm>
            <a:off x="228601" y="457200"/>
            <a:ext cx="11615056" cy="369888"/>
          </a:xfrm>
          <a:prstGeom prst="rect">
            <a:avLst/>
          </a:prstGeom>
          <a:solidFill>
            <a:srgbClr val="22456E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/>
                </a:solidFill>
                <a:latin typeface="+mn-lt"/>
                <a:cs typeface="+mn-cs"/>
              </a:rPr>
              <a:t>Το ειδικό τέλος 1% οικιακών καταναλωτών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4B33930B-620C-4BD7-ACC6-453124847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593" y="175968"/>
            <a:ext cx="1044026" cy="11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3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8E928E2-C277-492A-A980-E0E4EB723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73268"/>
              </p:ext>
            </p:extLst>
          </p:nvPr>
        </p:nvGraphicFramePr>
        <p:xfrm>
          <a:off x="1371599" y="1294120"/>
          <a:ext cx="10092813" cy="538791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4724401">
                  <a:extLst>
                    <a:ext uri="{9D8B030D-6E8A-4147-A177-3AD203B41FA5}">
                      <a16:colId xmlns:a16="http://schemas.microsoft.com/office/drawing/2014/main" val="186773547"/>
                    </a:ext>
                  </a:extLst>
                </a:gridCol>
                <a:gridCol w="5368412">
                  <a:extLst>
                    <a:ext uri="{9D8B030D-6E8A-4147-A177-3AD203B41FA5}">
                      <a16:colId xmlns:a16="http://schemas.microsoft.com/office/drawing/2014/main" val="418150903"/>
                    </a:ext>
                  </a:extLst>
                </a:gridCol>
              </a:tblGrid>
              <a:tr h="3169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Ποσό (€) ανά δικαιούχο, σε κοινότητες με &gt;100 δικαιούχους</a:t>
                      </a:r>
                      <a:endParaRPr lang="el-G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919671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>
                          <a:effectLst/>
                        </a:rPr>
                        <a:t>Κοινότητα</a:t>
                      </a:r>
                      <a:endParaRPr lang="el-GR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u="none" strike="noStrike" dirty="0">
                          <a:effectLst/>
                        </a:rPr>
                        <a:t>Ποσό (€) ανά δικαιούχο</a:t>
                      </a:r>
                      <a:endParaRPr lang="el-G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8938334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Αισύμης, Έβρος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4.908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64372573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Κομίτου,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3.417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69710062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Κέχρου, Ροδόπη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2.534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1697959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Στουππαίων,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1.789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43413042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Αχλαδοκάμπου, Αργολίδα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1.735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1912898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Παραδεισίου,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1.630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83515050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Στεφανίου, Κορινθία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1.558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8355991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Πολυποτάμου,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1.519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7500240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Θίσβης,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1.390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8592569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Ελλοπίας,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1.372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95111786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Βλαχοκερασέας, Αρκαδία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1.312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8740440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Αγίας Άννας,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1.182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24829325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Κατταβίας, Ρόδος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1.168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298356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Μεσοχωρίων, Εύβοια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1.162 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74926230"/>
                  </a:ext>
                </a:extLst>
              </a:tr>
              <a:tr h="31693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effectLst/>
                        </a:rPr>
                        <a:t>Στειρίου, Βοιωτία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1.074 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687824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4C7215E-D2E7-4B34-9E4C-F98E5AC53C1B}"/>
              </a:ext>
            </a:extLst>
          </p:cNvPr>
          <p:cNvSpPr txBox="1"/>
          <p:nvPr/>
        </p:nvSpPr>
        <p:spPr>
          <a:xfrm>
            <a:off x="228601" y="457200"/>
            <a:ext cx="11615056" cy="369888"/>
          </a:xfrm>
          <a:prstGeom prst="rect">
            <a:avLst/>
          </a:prstGeom>
          <a:solidFill>
            <a:srgbClr val="22456E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bg1"/>
                </a:solidFill>
                <a:latin typeface="+mn-lt"/>
                <a:cs typeface="+mn-cs"/>
              </a:rPr>
              <a:t>Το ειδικό τέλος 1% οικιακών καταναλωτών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1559A62-FF96-4A9F-8436-3CEB92709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593" y="175968"/>
            <a:ext cx="1044026" cy="111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85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290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Papastamatiou</dc:creator>
  <cp:lastModifiedBy>Info ELETAEN</cp:lastModifiedBy>
  <cp:revision>10</cp:revision>
  <dcterms:created xsi:type="dcterms:W3CDTF">2021-06-16T16:44:22Z</dcterms:created>
  <dcterms:modified xsi:type="dcterms:W3CDTF">2021-06-17T09:32:18Z</dcterms:modified>
</cp:coreProperties>
</file>