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Default Extension="xlsb" ContentType="application/vnd.ms-excel.sheet.binary.macroEnabled.12"/>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customXml/itemProps1.xml" ContentType="application/vnd.openxmlformats-officedocument.customXmlPropertie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Default Extension="fntdata" ContentType="application/x-fontdata"/>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Default Extension="wdp" ContentType="image/vnd.ms-photo"/>
  <Default Extension="vml" ContentType="application/vnd.openxmlformats-officedocument.vmlDrawing"/>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metadata" ContentType="application/binary"/>
  <Override PartName="/customXml/itemProps3.xml" ContentType="application/vnd.openxmlformats-officedocument.customXmlProperties+xml"/>
  <Override PartName="/ppt/slideMasters/slideMaster1.xml" ContentType="application/vnd.openxmlformats-officedocument.presentationml.slideMaster+xml"/>
  <Override PartName="/ppt/tags/tag10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35"/>
  </p:notesMasterIdLst>
  <p:sldIdLst>
    <p:sldId id="1664" r:id="rId2"/>
    <p:sldId id="1665" r:id="rId3"/>
    <p:sldId id="1671" r:id="rId4"/>
    <p:sldId id="1667" r:id="rId5"/>
    <p:sldId id="1668" r:id="rId6"/>
    <p:sldId id="1669" r:id="rId7"/>
    <p:sldId id="1661" r:id="rId8"/>
    <p:sldId id="1662" r:id="rId9"/>
    <p:sldId id="1646" r:id="rId10"/>
    <p:sldId id="1663" r:id="rId11"/>
    <p:sldId id="314" r:id="rId12"/>
    <p:sldId id="1650" r:id="rId13"/>
    <p:sldId id="1652" r:id="rId14"/>
    <p:sldId id="1653" r:id="rId15"/>
    <p:sldId id="1655" r:id="rId16"/>
    <p:sldId id="1656" r:id="rId17"/>
    <p:sldId id="1648" r:id="rId18"/>
    <p:sldId id="1660" r:id="rId19"/>
    <p:sldId id="1658" r:id="rId20"/>
    <p:sldId id="1674" r:id="rId21"/>
    <p:sldId id="1675" r:id="rId22"/>
    <p:sldId id="1676" r:id="rId23"/>
    <p:sldId id="1677" r:id="rId24"/>
    <p:sldId id="1678" r:id="rId25"/>
    <p:sldId id="1679" r:id="rId26"/>
    <p:sldId id="1680" r:id="rId27"/>
    <p:sldId id="1681" r:id="rId28"/>
    <p:sldId id="1682" r:id="rId29"/>
    <p:sldId id="1689" r:id="rId30"/>
    <p:sldId id="1690" r:id="rId31"/>
    <p:sldId id="1683" r:id="rId32"/>
    <p:sldId id="1684" r:id="rId33"/>
    <p:sldId id="1688" r:id="rId34"/>
  </p:sldIdLst>
  <p:sldSz cx="12192000" cy="6858000"/>
  <p:notesSz cx="6819900" cy="9918700"/>
  <p:embeddedFontLst>
    <p:embeddedFont>
      <p:font typeface="Calibri" pitchFamily="34" charset="0"/>
      <p:regular r:id="rId36"/>
      <p:bold r:id="rId37"/>
      <p:italic r:id="rId38"/>
      <p:boldItalic r:id="rId39"/>
    </p:embeddedFont>
    <p:embeddedFont>
      <p:font typeface="Roboto" charset="0"/>
      <p:regular r:id="rId40"/>
      <p:bold r:id="rId41"/>
      <p:italic r:id="rId42"/>
      <p:boldItalic r:id="rId43"/>
    </p:embeddedFont>
    <p:embeddedFont>
      <p:font typeface="Georgia" pitchFamily="18" charset="0"/>
      <p:regular r:id="rId44"/>
      <p:bold r:id="rId45"/>
      <p:italic r:id="rId46"/>
      <p:boldItalic r:id="rId47"/>
    </p:embeddedFont>
    <p:embeddedFont>
      <p:font typeface="Roboto Regular" charset="0"/>
      <p:regular r:id="rId48"/>
    </p:embeddedFont>
    <p:embeddedFont>
      <p:font typeface="Tahoma" pitchFamily="34" charset="0"/>
      <p:regular r:id="rId49"/>
      <p:bold r:id="rId50"/>
    </p:embeddedFont>
    <p:embeddedFont>
      <p:font typeface="Helvetica Neue" charset="0"/>
      <p:regular r:id="rId51"/>
      <p:bold r:id="rId52"/>
      <p:italic r:id="rId53"/>
      <p:boldItalic r:id="rId54"/>
    </p:embeddedFont>
    <p:embeddedFont>
      <p:font typeface="Calibri Light" charset="0"/>
      <p:regular r:id="rId55"/>
      <p:italic r:id="rId56"/>
    </p:embeddedFont>
  </p:embeddedFontLst>
  <p:custDataLst>
    <p:tags r:id="rId5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wxvi9OQuO+gVxUbvKOSBo0pFa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3B4759"/>
    <a:srgbClr val="003399"/>
    <a:srgbClr val="000099"/>
    <a:srgbClr val="99CCFF"/>
    <a:srgbClr val="3366FF"/>
    <a:srgbClr val="2D2D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F41AB97-5139-4898-911C-33C0699E20D6}">
  <a:tblStyle styleId="{FF41AB97-5139-4898-911C-33C0699E20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2578" autoAdjust="0"/>
  </p:normalViewPr>
  <p:slideViewPr>
    <p:cSldViewPr snapToGrid="0">
      <p:cViewPr varScale="1">
        <p:scale>
          <a:sx n="82" d="100"/>
          <a:sy n="82" d="100"/>
        </p:scale>
        <p:origin x="-78" y="-4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1.xlsb"/></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2.xlsb"/></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3.xlsb"/></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___________________Microsoft_Office_Excel4.xlsb"/></Relationships>
</file>

<file path=ppt/charts/chart1.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2.5218234723569356E-2"/>
          <c:y val="2.5218234723569356E-2"/>
          <c:w val="0.94956353055286113"/>
          <c:h val="0.94956353055286113"/>
        </c:manualLayout>
      </c:layout>
      <c:pieChart>
        <c:ser>
          <c:idx val="0"/>
          <c:order val="0"/>
          <c:dPt>
            <c:idx val="0"/>
            <c:spPr>
              <a:solidFill>
                <a:schemeClr val="accent1"/>
              </a:solidFill>
              <a:ln w="28575" algn="ctr">
                <a:solidFill>
                  <a:srgbClr val="FFFFFF"/>
                </a:solidFill>
                <a:prstDash val="solid"/>
              </a:ln>
            </c:spPr>
            <c:extLst xmlns:c16r2="http://schemas.microsoft.com/office/drawing/2015/06/chart">
              <c:ext xmlns:c16="http://schemas.microsoft.com/office/drawing/2014/chart" uri="{C3380CC4-5D6E-409C-BE32-E72D297353CC}">
                <c16:uniqueId val="{00000000-F1EB-44CD-87B7-631A7978A174}"/>
              </c:ext>
            </c:extLst>
          </c:dPt>
          <c:dPt>
            <c:idx val="1"/>
            <c:spPr>
              <a:solidFill>
                <a:schemeClr val="accent2"/>
              </a:solidFill>
              <a:ln w="9525" algn="ctr">
                <a:solidFill>
                  <a:srgbClr val="FFFFFF"/>
                </a:solidFill>
                <a:prstDash val="solid"/>
              </a:ln>
            </c:spPr>
            <c:extLst xmlns:c16r2="http://schemas.microsoft.com/office/drawing/2015/06/chart">
              <c:ext xmlns:c16="http://schemas.microsoft.com/office/drawing/2014/chart" uri="{C3380CC4-5D6E-409C-BE32-E72D297353CC}">
                <c16:uniqueId val="{00000001-F1EB-44CD-87B7-631A7978A174}"/>
              </c:ext>
            </c:extLst>
          </c:dPt>
          <c:val>
            <c:numRef>
              <c:f>Sheet1!$A$1:$A$2</c:f>
              <c:numCache>
                <c:formatCode>General</c:formatCode>
                <c:ptCount val="2"/>
                <c:pt idx="0">
                  <c:v>2090</c:v>
                </c:pt>
                <c:pt idx="1">
                  <c:v>530</c:v>
                </c:pt>
              </c:numCache>
            </c:numRef>
          </c:val>
          <c:extLst xmlns:c16r2="http://schemas.microsoft.com/office/drawing/2015/06/chart">
            <c:ext xmlns:c16="http://schemas.microsoft.com/office/drawing/2014/chart" uri="{C3380CC4-5D6E-409C-BE32-E72D297353CC}">
              <c16:uniqueId val="{00000002-F1EB-44CD-87B7-631A7978A174}"/>
            </c:ext>
          </c:extLst>
        </c:ser>
        <c:dLbls/>
        <c:firstSliceAng val="0"/>
      </c:pieChart>
    </c:plotArea>
    <c:dispBlanksAs val="zero"/>
    <c:showDLblsOverMax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1.0400000000000001E-2"/>
          <c:y val="1.7426273458445041E-2"/>
          <c:w val="0.97920000000000007"/>
          <c:h val="0.96514745308311012"/>
        </c:manualLayout>
      </c:layout>
      <c:barChart>
        <c:barDir val="bar"/>
        <c:grouping val="stacked"/>
        <c:ser>
          <c:idx val="0"/>
          <c:order val="0"/>
          <c:spPr>
            <a:solidFill>
              <a:schemeClr val="accent1"/>
            </a:solidFill>
            <a:ln w="9525" algn="ctr">
              <a:solidFill>
                <a:srgbClr val="FFFFFF"/>
              </a:solidFill>
              <a:prstDash val="solid"/>
            </a:ln>
          </c:spPr>
          <c:val>
            <c:numRef>
              <c:f>Sheet1!$A$1:$J$1</c:f>
              <c:numCache>
                <c:formatCode>General</c:formatCode>
                <c:ptCount val="10"/>
                <c:pt idx="0">
                  <c:v>3885085450</c:v>
                </c:pt>
                <c:pt idx="1">
                  <c:v>4161594204</c:v>
                </c:pt>
                <c:pt idx="2">
                  <c:v>943004305</c:v>
                </c:pt>
                <c:pt idx="3">
                  <c:v>3606846143</c:v>
                </c:pt>
                <c:pt idx="4">
                  <c:v>2224091286</c:v>
                </c:pt>
                <c:pt idx="5">
                  <c:v>713757939</c:v>
                </c:pt>
                <c:pt idx="6">
                  <c:v>504394130</c:v>
                </c:pt>
                <c:pt idx="7">
                  <c:v>1629187543</c:v>
                </c:pt>
                <c:pt idx="8">
                  <c:v>454682532</c:v>
                </c:pt>
                <c:pt idx="9">
                  <c:v>8066364442</c:v>
                </c:pt>
              </c:numCache>
            </c:numRef>
          </c:val>
          <c:extLst xmlns:c16r2="http://schemas.microsoft.com/office/drawing/2015/06/chart">
            <c:ext xmlns:c16="http://schemas.microsoft.com/office/drawing/2014/chart" uri="{C3380CC4-5D6E-409C-BE32-E72D297353CC}">
              <c16:uniqueId val="{00000000-F38B-486C-8CD3-A12F186EFABB}"/>
            </c:ext>
          </c:extLst>
        </c:ser>
        <c:dLbls/>
        <c:gapWidth val="80"/>
        <c:overlap val="100"/>
        <c:axId val="97071488"/>
        <c:axId val="97073024"/>
      </c:barChart>
      <c:catAx>
        <c:axId val="97071488"/>
        <c:scaling>
          <c:orientation val="maxMin"/>
        </c:scaling>
        <c:axPos val="l"/>
        <c:majorGridlines>
          <c:spPr>
            <a:ln>
              <a:noFill/>
            </a:ln>
          </c:spPr>
        </c:majorGridlines>
        <c:tickLblPos val="none"/>
        <c:spPr>
          <a:ln w="9525" algn="ctr">
            <a:solidFill>
              <a:schemeClr val="tx1"/>
            </a:solidFill>
            <a:prstDash val="solid"/>
          </a:ln>
        </c:spPr>
        <c:txPr>
          <a:bodyPr wrap="none"/>
          <a:lstStyle/>
          <a:p>
            <a:pPr>
              <a:defRPr sz="1200">
                <a:latin typeface="Helvetica Neue"/>
                <a:ea typeface="+mn-ea"/>
                <a:cs typeface="+mn-cs"/>
              </a:defRPr>
            </a:pPr>
            <a:endParaRPr lang="el-GR"/>
          </a:p>
        </c:txPr>
        <c:crossAx val="97073024"/>
        <c:crosses val="min"/>
        <c:lblAlgn val="ctr"/>
        <c:lblOffset val="100"/>
      </c:catAx>
      <c:valAx>
        <c:axId val="97073024"/>
        <c:scaling>
          <c:orientation val="minMax"/>
          <c:max val="8066364442"/>
          <c:min val="0"/>
        </c:scaling>
        <c:delete val="1"/>
        <c:axPos val="t"/>
        <c:numFmt formatCode="General" sourceLinked="1"/>
        <c:tickLblPos val="none"/>
        <c:crossAx val="97071488"/>
        <c:crosses val="min"/>
        <c:crossBetween val="between"/>
      </c:valAx>
    </c:plotArea>
    <c:dispBlanksAs val="gap"/>
    <c:showDLblsOverMax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1.0176125244618403E-2"/>
          <c:y val="1.4578076815250911E-2"/>
          <c:w val="0.97964774951076328"/>
          <c:h val="0.9708438463694985"/>
        </c:manualLayout>
      </c:layout>
      <c:barChart>
        <c:barDir val="bar"/>
        <c:grouping val="clustered"/>
        <c:ser>
          <c:idx val="0"/>
          <c:order val="0"/>
          <c:spPr>
            <a:solidFill>
              <a:schemeClr val="accent1"/>
            </a:solidFill>
            <a:ln w="9525" algn="ctr">
              <a:solidFill>
                <a:srgbClr val="FFFFFF"/>
              </a:solidFill>
              <a:prstDash val="solid"/>
            </a:ln>
          </c:spPr>
          <c:val>
            <c:numRef>
              <c:f>Sheet1!$A$1:$M$1</c:f>
              <c:numCache>
                <c:formatCode>General</c:formatCode>
                <c:ptCount val="13"/>
                <c:pt idx="0">
                  <c:v>639098844</c:v>
                </c:pt>
                <c:pt idx="1">
                  <c:v>1440102729</c:v>
                </c:pt>
                <c:pt idx="2">
                  <c:v>553885664</c:v>
                </c:pt>
                <c:pt idx="3">
                  <c:v>426065898</c:v>
                </c:pt>
                <c:pt idx="4">
                  <c:v>628447198</c:v>
                </c:pt>
                <c:pt idx="5">
                  <c:v>394110954</c:v>
                </c:pt>
                <c:pt idx="6">
                  <c:v>426065898</c:v>
                </c:pt>
                <c:pt idx="7">
                  <c:v>410088427</c:v>
                </c:pt>
                <c:pt idx="8">
                  <c:v>287594478</c:v>
                </c:pt>
                <c:pt idx="9">
                  <c:v>394019395</c:v>
                </c:pt>
                <c:pt idx="10">
                  <c:v>564537311</c:v>
                </c:pt>
                <c:pt idx="11">
                  <c:v>1616995496</c:v>
                </c:pt>
                <c:pt idx="12">
                  <c:v>285352150</c:v>
                </c:pt>
              </c:numCache>
            </c:numRef>
          </c:val>
          <c:extLst xmlns:c16r2="http://schemas.microsoft.com/office/drawing/2015/06/chart">
            <c:ext xmlns:c16="http://schemas.microsoft.com/office/drawing/2014/chart" uri="{C3380CC4-5D6E-409C-BE32-E72D297353CC}">
              <c16:uniqueId val="{00000000-D509-4687-AEF9-6A802C6574E1}"/>
            </c:ext>
          </c:extLst>
        </c:ser>
        <c:ser>
          <c:idx val="1"/>
          <c:order val="1"/>
          <c:spPr>
            <a:solidFill>
              <a:schemeClr val="accent2"/>
            </a:solidFill>
            <a:ln w="9525" algn="ctr">
              <a:solidFill>
                <a:srgbClr val="FFFFFF"/>
              </a:solidFill>
              <a:prstDash val="solid"/>
            </a:ln>
          </c:spPr>
          <c:val>
            <c:numRef>
              <c:f>Sheet1!$A$2:$M$2</c:f>
              <c:numCache>
                <c:formatCode>General</c:formatCode>
                <c:ptCount val="13"/>
                <c:pt idx="0">
                  <c:v>521978358</c:v>
                </c:pt>
                <c:pt idx="1">
                  <c:v>1009936978</c:v>
                </c:pt>
                <c:pt idx="2">
                  <c:v>423757118</c:v>
                </c:pt>
                <c:pt idx="3">
                  <c:v>337076282</c:v>
                </c:pt>
                <c:pt idx="4">
                  <c:v>507730846</c:v>
                </c:pt>
                <c:pt idx="5">
                  <c:v>339985142</c:v>
                </c:pt>
                <c:pt idx="6">
                  <c:v>215738576</c:v>
                </c:pt>
                <c:pt idx="7">
                  <c:v>284518868</c:v>
                </c:pt>
                <c:pt idx="8">
                  <c:v>231808906</c:v>
                </c:pt>
                <c:pt idx="9">
                  <c:v>310059290</c:v>
                </c:pt>
                <c:pt idx="10">
                  <c:v>449652852</c:v>
                </c:pt>
                <c:pt idx="11">
                  <c:v>1174407027</c:v>
                </c:pt>
                <c:pt idx="12">
                  <c:v>172977416</c:v>
                </c:pt>
              </c:numCache>
            </c:numRef>
          </c:val>
          <c:extLst xmlns:c16r2="http://schemas.microsoft.com/office/drawing/2015/06/chart">
            <c:ext xmlns:c16="http://schemas.microsoft.com/office/drawing/2014/chart" uri="{C3380CC4-5D6E-409C-BE32-E72D297353CC}">
              <c16:uniqueId val="{00000001-D509-4687-AEF9-6A802C6574E1}"/>
            </c:ext>
          </c:extLst>
        </c:ser>
        <c:dLbls/>
        <c:gapWidth val="80"/>
        <c:axId val="97787904"/>
        <c:axId val="97789440"/>
      </c:barChart>
      <c:catAx>
        <c:axId val="97787904"/>
        <c:scaling>
          <c:orientation val="maxMin"/>
        </c:scaling>
        <c:axPos val="l"/>
        <c:majorGridlines>
          <c:spPr>
            <a:ln>
              <a:noFill/>
            </a:ln>
          </c:spPr>
        </c:majorGridlines>
        <c:tickLblPos val="none"/>
        <c:spPr>
          <a:ln w="9525" algn="ctr">
            <a:solidFill>
              <a:schemeClr val="tx1"/>
            </a:solidFill>
            <a:prstDash val="solid"/>
          </a:ln>
        </c:spPr>
        <c:txPr>
          <a:bodyPr wrap="none"/>
          <a:lstStyle/>
          <a:p>
            <a:pPr>
              <a:defRPr sz="1200" kern="1200">
                <a:latin typeface="Helvetica Neue"/>
                <a:ea typeface="+mn-ea"/>
                <a:cs typeface="+mn-cs"/>
              </a:defRPr>
            </a:pPr>
            <a:endParaRPr lang="el-GR"/>
          </a:p>
        </c:txPr>
        <c:crossAx val="97789440"/>
        <c:crosses val="min"/>
        <c:lblAlgn val="ctr"/>
        <c:lblOffset val="100"/>
      </c:catAx>
      <c:valAx>
        <c:axId val="97789440"/>
        <c:scaling>
          <c:orientation val="minMax"/>
          <c:max val="1616995496"/>
          <c:min val="0"/>
        </c:scaling>
        <c:delete val="1"/>
        <c:axPos val="t"/>
        <c:numFmt formatCode="General" sourceLinked="1"/>
        <c:tickLblPos val="none"/>
        <c:crossAx val="97787904"/>
        <c:crosses val="min"/>
        <c:crossBetween val="between"/>
      </c:valAx>
    </c:plotArea>
    <c:dispBlanksAs val="gap"/>
    <c:showDLblsOverMax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plotArea>
      <c:layout>
        <c:manualLayout>
          <c:layoutTarget val="inner"/>
          <c:xMode val="edge"/>
          <c:yMode val="edge"/>
          <c:x val="2.0866773675762441E-2"/>
          <c:y val="1.5125072716695755E-2"/>
          <c:w val="0.95826645264847532"/>
          <c:h val="0.96974985456660867"/>
        </c:manualLayout>
      </c:layout>
      <c:barChart>
        <c:barDir val="bar"/>
        <c:grouping val="stacked"/>
        <c:ser>
          <c:idx val="0"/>
          <c:order val="0"/>
          <c:spPr>
            <a:solidFill>
              <a:schemeClr val="accent1"/>
            </a:solidFill>
            <a:ln w="9525" algn="ctr">
              <a:solidFill>
                <a:srgbClr val="FFFFFF"/>
              </a:solidFill>
              <a:prstDash val="solid"/>
            </a:ln>
          </c:spPr>
          <c:val>
            <c:numRef>
              <c:f>Sheet1!$A$1:$G$1</c:f>
              <c:numCache>
                <c:formatCode>General</c:formatCode>
                <c:ptCount val="7"/>
                <c:pt idx="0">
                  <c:v>4076951602</c:v>
                </c:pt>
                <c:pt idx="1">
                  <c:v>5655284468</c:v>
                </c:pt>
                <c:pt idx="2">
                  <c:v>1637293187</c:v>
                </c:pt>
                <c:pt idx="3">
                  <c:v>6219155768</c:v>
                </c:pt>
                <c:pt idx="4">
                  <c:v>1189941033</c:v>
                </c:pt>
                <c:pt idx="5">
                  <c:v>1375059412</c:v>
                </c:pt>
                <c:pt idx="6">
                  <c:v>750347697</c:v>
                </c:pt>
              </c:numCache>
            </c:numRef>
          </c:val>
          <c:extLst xmlns:c16r2="http://schemas.microsoft.com/office/drawing/2015/06/chart">
            <c:ext xmlns:c16="http://schemas.microsoft.com/office/drawing/2014/chart" uri="{C3380CC4-5D6E-409C-BE32-E72D297353CC}">
              <c16:uniqueId val="{00000000-D8DE-42DF-85FB-40F87BD56443}"/>
            </c:ext>
          </c:extLst>
        </c:ser>
        <c:dLbls/>
        <c:gapWidth val="80"/>
        <c:overlap val="100"/>
        <c:axId val="99404416"/>
        <c:axId val="99406208"/>
      </c:barChart>
      <c:catAx>
        <c:axId val="99404416"/>
        <c:scaling>
          <c:orientation val="maxMin"/>
        </c:scaling>
        <c:axPos val="l"/>
        <c:majorGridlines>
          <c:spPr>
            <a:ln>
              <a:noFill/>
            </a:ln>
          </c:spPr>
        </c:majorGridlines>
        <c:tickLblPos val="none"/>
        <c:spPr>
          <a:ln w="9525" algn="ctr">
            <a:solidFill>
              <a:schemeClr val="tx1"/>
            </a:solidFill>
            <a:prstDash val="solid"/>
          </a:ln>
        </c:spPr>
        <c:txPr>
          <a:bodyPr wrap="none"/>
          <a:lstStyle/>
          <a:p>
            <a:pPr>
              <a:defRPr sz="1200">
                <a:latin typeface="+mn-lt"/>
                <a:ea typeface="+mn-ea"/>
                <a:cs typeface="+mn-cs"/>
              </a:defRPr>
            </a:pPr>
            <a:endParaRPr lang="el-GR"/>
          </a:p>
        </c:txPr>
        <c:crossAx val="99406208"/>
        <c:crosses val="min"/>
        <c:lblAlgn val="ctr"/>
        <c:lblOffset val="100"/>
      </c:catAx>
      <c:valAx>
        <c:axId val="99406208"/>
        <c:scaling>
          <c:orientation val="minMax"/>
          <c:max val="6219155768"/>
          <c:min val="0"/>
        </c:scaling>
        <c:delete val="1"/>
        <c:axPos val="t"/>
        <c:numFmt formatCode="General" sourceLinked="1"/>
        <c:tickLblPos val="none"/>
        <c:crossAx val="99404416"/>
        <c:crosses val="min"/>
        <c:crossBetween val="between"/>
      </c:valAx>
    </c:plotArea>
    <c:dispBlanksAs val="gap"/>
    <c:showDLblsOverMax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55290" cy="497658"/>
          </a:xfrm>
          <a:prstGeom prst="rect">
            <a:avLst/>
          </a:prstGeom>
          <a:noFill/>
          <a:ln>
            <a:noFill/>
          </a:ln>
        </p:spPr>
        <p:txBody>
          <a:bodyPr spcFirstLastPara="1" wrap="square" lIns="91791" tIns="45883" rIns="91791" bIns="45883"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5" y="0"/>
            <a:ext cx="2955290" cy="497658"/>
          </a:xfrm>
          <a:prstGeom prst="rect">
            <a:avLst/>
          </a:prstGeom>
          <a:noFill/>
          <a:ln>
            <a:noFill/>
          </a:ln>
        </p:spPr>
        <p:txBody>
          <a:bodyPr spcFirstLastPara="1" wrap="square" lIns="91791" tIns="45883" rIns="91791" bIns="45883"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1047"/>
            <a:ext cx="2955290" cy="497657"/>
          </a:xfrm>
          <a:prstGeom prst="rect">
            <a:avLst/>
          </a:prstGeom>
          <a:noFill/>
          <a:ln>
            <a:noFill/>
          </a:ln>
        </p:spPr>
        <p:txBody>
          <a:bodyPr spcFirstLastPara="1" wrap="square" lIns="91791" tIns="45883" rIns="91791" bIns="45883"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fld id="{00000000-1234-1234-1234-123412341234}" type="slidenum">
              <a:rPr lang="el-GR" sz="1200" smtClean="0">
                <a:solidFill>
                  <a:schemeClr val="dk1"/>
                </a:solidFill>
                <a:latin typeface="Roboto"/>
                <a:ea typeface="Roboto"/>
                <a:cs typeface="Roboto"/>
                <a:sym typeface="Roboto"/>
              </a:rPr>
              <a:pPr algn="r"/>
              <a:t>‹#›</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xmlns="" val="25134287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1:notes"/>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p>
            <a:pPr marL="0" indent="0"/>
            <a:endParaRPr dirty="0"/>
          </a:p>
        </p:txBody>
      </p:sp>
      <p:sp>
        <p:nvSpPr>
          <p:cNvPr id="768" name="Google Shape;768;p1:notes"/>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buSzPts val="1200"/>
            </a:pPr>
            <a:fld id="{00000000-1234-1234-1234-123412341234}" type="slidenum">
              <a:rPr lang="el-GR" sz="1200">
                <a:latin typeface="Roboto"/>
                <a:ea typeface="Roboto"/>
                <a:cs typeface="Roboto"/>
                <a:sym typeface="Roboto"/>
              </a:rPr>
              <a:pPr algn="r">
                <a:buSzPts val="1200"/>
              </a:pPr>
              <a:t>1</a:t>
            </a:fld>
            <a:endParaRPr sz="1200">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56192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603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2227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8576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18</a:t>
            </a:fld>
            <a:endParaRPr lang="el-GR"/>
          </a:p>
        </p:txBody>
      </p:sp>
    </p:spTree>
    <p:extLst>
      <p:ext uri="{BB962C8B-B14F-4D97-AF65-F5344CB8AC3E}">
        <p14:creationId xmlns:p14="http://schemas.microsoft.com/office/powerpoint/2010/main" xmlns="" val="860849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19</a:t>
            </a:fld>
            <a:endParaRPr lang="el-GR"/>
          </a:p>
        </p:txBody>
      </p:sp>
    </p:spTree>
    <p:extLst>
      <p:ext uri="{BB962C8B-B14F-4D97-AF65-F5344CB8AC3E}">
        <p14:creationId xmlns:p14="http://schemas.microsoft.com/office/powerpoint/2010/main" xmlns="" val="11524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idx="10"/>
          </p:nvPr>
        </p:nvSpPr>
        <p:spPr/>
        <p:txBody>
          <a:bodyPr/>
          <a:lstStyle/>
          <a:p>
            <a:pPr algn="r"/>
            <a:fld id="{00000000-1234-1234-1234-123412341234}" type="slidenum">
              <a:rPr lang="el-GR" sz="1200" smtClean="0">
                <a:solidFill>
                  <a:schemeClr val="dk1"/>
                </a:solidFill>
                <a:latin typeface="Roboto"/>
                <a:ea typeface="Roboto"/>
                <a:cs typeface="Roboto"/>
                <a:sym typeface="Roboto"/>
              </a:rPr>
              <a:pPr algn="r"/>
              <a:t>2</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xmlns="" val="146435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67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978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3049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9049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797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0685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9543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2.jpeg"/><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7B4C35A-3956-4E96-B723-B59E98A520BF}"/>
              </a:ext>
            </a:extLst>
          </p:cNvPr>
          <p:cNvGraphicFramePr>
            <a:graphicFrameLocks noChangeAspect="1"/>
          </p:cNvGraphicFramePr>
          <p:nvPr userDrawn="1">
            <p:extLst>
              <p:ext uri="{D42A27DB-BD31-4B8C-83A1-F6EECF244321}">
                <p14:modId xmlns:p14="http://schemas.microsoft.com/office/powerpoint/2010/main" xmlns="" val="1196384593"/>
              </p:ext>
            </p:extLst>
          </p:nvPr>
        </p:nvGraphicFramePr>
        <p:xfrm>
          <a:off x="1588" y="1588"/>
          <a:ext cx="1588" cy="1588"/>
        </p:xfrm>
        <a:graphic>
          <a:graphicData uri="http://schemas.openxmlformats.org/presentationml/2006/ole">
            <p:oleObj spid="_x0000_s3186" name="think-cell Slide" r:id="rId4" imgW="360" imgH="360" progId="">
              <p:embed/>
            </p:oleObj>
          </a:graphicData>
        </a:graphic>
      </p:graphicFrame>
      <p:sp>
        <p:nvSpPr>
          <p:cNvPr id="4" name="Rectangle 3" hidden="1">
            <a:extLst>
              <a:ext uri="{FF2B5EF4-FFF2-40B4-BE49-F238E27FC236}">
                <a16:creationId xmlns:a16="http://schemas.microsoft.com/office/drawing/2014/main" xmlns="" id="{75C53F8B-B55A-4B93-BE61-3DC9D03FB45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7" name="Right Triangle 6"/>
          <p:cNvSpPr>
            <a:spLocks noChangeAspect="1"/>
          </p:cNvSpPr>
          <p:nvPr userDrawn="1"/>
        </p:nvSpPr>
        <p:spPr>
          <a:xfrm>
            <a:off x="3176" y="2608637"/>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xmlns="" id="{73A505CD-2484-4C13-8469-4A8AC04665C3}"/>
              </a:ext>
            </a:extLst>
          </p:cNvPr>
          <p:cNvPicPr>
            <a:picLocks noChangeAspect="1"/>
          </p:cNvPicPr>
          <p:nvPr userDrawn="1"/>
        </p:nvPicPr>
        <p:blipFill rotWithShape="1">
          <a:blip r:embed="rId5"/>
          <a:srcRect l="2185" t="6084" r="87330" b="75016"/>
          <a:stretch/>
        </p:blipFill>
        <p:spPr>
          <a:xfrm>
            <a:off x="869970" y="5228949"/>
            <a:ext cx="1157601" cy="1173678"/>
          </a:xfrm>
          <a:prstGeom prst="rect">
            <a:avLst/>
          </a:prstGeom>
        </p:spPr>
      </p:pic>
    </p:spTree>
    <p:extLst>
      <p:ext uri="{BB962C8B-B14F-4D97-AF65-F5344CB8AC3E}">
        <p14:creationId xmlns:p14="http://schemas.microsoft.com/office/powerpoint/2010/main" xmlns="" val="16440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033B81CD-5318-413B-81EC-15F21490B032}"/>
              </a:ext>
            </a:extLst>
          </p:cNvPr>
          <p:cNvGraphicFramePr>
            <a:graphicFrameLocks noChangeAspect="1"/>
          </p:cNvGraphicFramePr>
          <p:nvPr userDrawn="1">
            <p:extLst>
              <p:ext uri="{D42A27DB-BD31-4B8C-83A1-F6EECF244321}">
                <p14:modId xmlns:p14="http://schemas.microsoft.com/office/powerpoint/2010/main" xmlns="" val="2430371838"/>
              </p:ext>
            </p:extLst>
          </p:nvPr>
        </p:nvGraphicFramePr>
        <p:xfrm>
          <a:off x="1588" y="1588"/>
          <a:ext cx="1588" cy="1588"/>
        </p:xfrm>
        <a:graphic>
          <a:graphicData uri="http://schemas.openxmlformats.org/presentationml/2006/ole">
            <p:oleObj spid="_x0000_s11378" name="think-cell Slide" r:id="rId4" imgW="360" imgH="360" progId="">
              <p:embed/>
            </p:oleObj>
          </a:graphicData>
        </a:graphic>
      </p:graphicFrame>
      <p:sp>
        <p:nvSpPr>
          <p:cNvPr id="8" name="Rectangle 7" hidden="1">
            <a:extLst>
              <a:ext uri="{FF2B5EF4-FFF2-40B4-BE49-F238E27FC236}">
                <a16:creationId xmlns:a16="http://schemas.microsoft.com/office/drawing/2014/main" xmlns="" id="{17E7BD6F-17B7-4404-9EAA-FF84918C956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Helvetica Neue"/>
              </a:defRPr>
            </a:lvl1pPr>
            <a:lvl2pPr>
              <a:defRPr sz="2800">
                <a:latin typeface="Helvetica Neue"/>
              </a:defRPr>
            </a:lvl2pPr>
            <a:lvl3pPr>
              <a:defRPr sz="2400">
                <a:latin typeface="Helvetica Neue"/>
              </a:defRPr>
            </a:lvl3pPr>
            <a:lvl4pPr>
              <a:defRPr sz="2000">
                <a:latin typeface="Helvetica Neue"/>
              </a:defRPr>
            </a:lvl4pPr>
            <a:lvl5pPr>
              <a:defRPr sz="2000">
                <a:latin typeface="Helvetica Neu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317542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D64DFB17-1D78-4615-80BB-ACA981CE5103}"/>
              </a:ext>
            </a:extLst>
          </p:cNvPr>
          <p:cNvGraphicFramePr>
            <a:graphicFrameLocks noChangeAspect="1"/>
          </p:cNvGraphicFramePr>
          <p:nvPr userDrawn="1">
            <p:extLst>
              <p:ext uri="{D42A27DB-BD31-4B8C-83A1-F6EECF244321}">
                <p14:modId xmlns:p14="http://schemas.microsoft.com/office/powerpoint/2010/main" xmlns="" val="2606907391"/>
              </p:ext>
            </p:extLst>
          </p:nvPr>
        </p:nvGraphicFramePr>
        <p:xfrm>
          <a:off x="1588" y="1588"/>
          <a:ext cx="1588" cy="1588"/>
        </p:xfrm>
        <a:graphic>
          <a:graphicData uri="http://schemas.openxmlformats.org/presentationml/2006/ole">
            <p:oleObj spid="_x0000_s12402" name="think-cell Slide" r:id="rId4" imgW="360" imgH="360" progId="">
              <p:embed/>
            </p:oleObj>
          </a:graphicData>
        </a:graphic>
      </p:graphicFrame>
      <p:sp>
        <p:nvSpPr>
          <p:cNvPr id="8" name="Rectangle 7" hidden="1">
            <a:extLst>
              <a:ext uri="{FF2B5EF4-FFF2-40B4-BE49-F238E27FC236}">
                <a16:creationId xmlns:a16="http://schemas.microsoft.com/office/drawing/2014/main" xmlns="" id="{03042D4C-6D59-4320-8554-FB80E67C1F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Helvetica Neue"/>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50206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3F752BB3-3FBF-4DF9-A65F-0D1072CA4E81}"/>
              </a:ext>
            </a:extLst>
          </p:cNvPr>
          <p:cNvGraphicFramePr>
            <a:graphicFrameLocks noChangeAspect="1"/>
          </p:cNvGraphicFramePr>
          <p:nvPr userDrawn="1">
            <p:extLst>
              <p:ext uri="{D42A27DB-BD31-4B8C-83A1-F6EECF244321}">
                <p14:modId xmlns:p14="http://schemas.microsoft.com/office/powerpoint/2010/main" xmlns="" val="3755946596"/>
              </p:ext>
            </p:extLst>
          </p:nvPr>
        </p:nvGraphicFramePr>
        <p:xfrm>
          <a:off x="1588" y="1588"/>
          <a:ext cx="1588" cy="1588"/>
        </p:xfrm>
        <a:graphic>
          <a:graphicData uri="http://schemas.openxmlformats.org/presentationml/2006/ole">
            <p:oleObj spid="_x0000_s13426" name="think-cell Slide" r:id="rId4" imgW="360" imgH="360" progId="">
              <p:embed/>
            </p:oleObj>
          </a:graphicData>
        </a:graphic>
      </p:graphicFrame>
      <p:sp>
        <p:nvSpPr>
          <p:cNvPr id="7" name="Rectangle 6" hidden="1">
            <a:extLst>
              <a:ext uri="{FF2B5EF4-FFF2-40B4-BE49-F238E27FC236}">
                <a16:creationId xmlns:a16="http://schemas.microsoft.com/office/drawing/2014/main" xmlns="" id="{45F10AE6-F43D-4F7F-A4CD-576F78CB2B6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p:txBody>
          <a:bodyPr/>
          <a:lstStyle>
            <a:lvl1pPr>
              <a:defRPr>
                <a:latin typeface="Helvetica Neue" panose="020B0604020202020204"/>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panose="020B0604020202020204"/>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panose="020B0604020202020204"/>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panose="020B0604020202020204"/>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7538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6D75815B-0232-42E4-8D85-8A12C0C93198}"/>
              </a:ext>
            </a:extLst>
          </p:cNvPr>
          <p:cNvGraphicFramePr>
            <a:graphicFrameLocks noChangeAspect="1"/>
          </p:cNvGraphicFramePr>
          <p:nvPr userDrawn="1">
            <p:extLst>
              <p:ext uri="{D42A27DB-BD31-4B8C-83A1-F6EECF244321}">
                <p14:modId xmlns:p14="http://schemas.microsoft.com/office/powerpoint/2010/main" xmlns="" val="3205653150"/>
              </p:ext>
            </p:extLst>
          </p:nvPr>
        </p:nvGraphicFramePr>
        <p:xfrm>
          <a:off x="1588" y="1588"/>
          <a:ext cx="1588" cy="1588"/>
        </p:xfrm>
        <a:graphic>
          <a:graphicData uri="http://schemas.openxmlformats.org/presentationml/2006/ole">
            <p:oleObj spid="_x0000_s14450" name="think-cell Slide" r:id="rId4" imgW="360" imgH="360" progId="">
              <p:embed/>
            </p:oleObj>
          </a:graphicData>
        </a:graphic>
      </p:graphicFrame>
      <p:sp>
        <p:nvSpPr>
          <p:cNvPr id="7" name="Rectangle 6" hidden="1">
            <a:extLst>
              <a:ext uri="{FF2B5EF4-FFF2-40B4-BE49-F238E27FC236}">
                <a16:creationId xmlns:a16="http://schemas.microsoft.com/office/drawing/2014/main" xmlns="" id="{E4812782-A8F0-4271-BB7D-E9AC492BE63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Vertical Title 1"/>
          <p:cNvSpPr>
            <a:spLocks noGrp="1"/>
          </p:cNvSpPr>
          <p:nvPr>
            <p:ph type="title" orient="vert"/>
          </p:nvPr>
        </p:nvSpPr>
        <p:spPr>
          <a:xfrm>
            <a:off x="8724900" y="365125"/>
            <a:ext cx="2628900" cy="5811838"/>
          </a:xfrm>
        </p:spPr>
        <p:txBody>
          <a:bodyPr vert="eaVert"/>
          <a:lstStyle>
            <a:lvl1pPr>
              <a:defRPr>
                <a:latin typeface="Helvetica Neue"/>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402352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7B4C35A-3956-4E96-B723-B59E98A520BF}"/>
              </a:ext>
            </a:extLst>
          </p:cNvPr>
          <p:cNvGraphicFramePr>
            <a:graphicFrameLocks noChangeAspect="1"/>
          </p:cNvGraphicFramePr>
          <p:nvPr userDrawn="1">
            <p:extLst>
              <p:ext uri="{D42A27DB-BD31-4B8C-83A1-F6EECF244321}">
                <p14:modId xmlns:p14="http://schemas.microsoft.com/office/powerpoint/2010/main" xmlns="" val="2723481656"/>
              </p:ext>
            </p:extLst>
          </p:nvPr>
        </p:nvGraphicFramePr>
        <p:xfrm>
          <a:off x="1588" y="1588"/>
          <a:ext cx="1588" cy="1588"/>
        </p:xfrm>
        <a:graphic>
          <a:graphicData uri="http://schemas.openxmlformats.org/presentationml/2006/ole">
            <p:oleObj spid="_x0000_s15474" name="think-cell Slide" r:id="rId4" imgW="360" imgH="360" progId="">
              <p:embed/>
            </p:oleObj>
          </a:graphicData>
        </a:graphic>
      </p:graphicFrame>
      <p:sp>
        <p:nvSpPr>
          <p:cNvPr id="4" name="Rectangle 3" hidden="1">
            <a:extLst>
              <a:ext uri="{FF2B5EF4-FFF2-40B4-BE49-F238E27FC236}">
                <a16:creationId xmlns:a16="http://schemas.microsoft.com/office/drawing/2014/main" xmlns="" id="{75C53F8B-B55A-4B93-BE61-3DC9D03FB45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ight Triangle 6"/>
          <p:cNvSpPr/>
          <p:nvPr userDrawn="1"/>
        </p:nvSpPr>
        <p:spPr>
          <a:xfrm rot="10800000">
            <a:off x="1123950" y="0"/>
            <a:ext cx="11068050" cy="6858000"/>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B60E7FC-CADB-4967-AD4A-85CEEDA620D6}"/>
              </a:ext>
            </a:extLst>
          </p:cNvPr>
          <p:cNvSpPr/>
          <p:nvPr userDrawn="1"/>
        </p:nvSpPr>
        <p:spPr>
          <a:xfrm>
            <a:off x="0" y="4672664"/>
            <a:ext cx="2922814" cy="218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Helvetica Neue"/>
            </a:endParaRPr>
          </a:p>
        </p:txBody>
      </p:sp>
      <p:sp>
        <p:nvSpPr>
          <p:cNvPr id="2" name="Title 1"/>
          <p:cNvSpPr>
            <a:spLocks noGrp="1"/>
          </p:cNvSpPr>
          <p:nvPr>
            <p:ph type="ctrTitle"/>
          </p:nvPr>
        </p:nvSpPr>
        <p:spPr>
          <a:xfrm>
            <a:off x="95250" y="4313351"/>
            <a:ext cx="8096250" cy="2387600"/>
          </a:xfrm>
        </p:spPr>
        <p:txBody>
          <a:bodyPr anchor="b"/>
          <a:lstStyle>
            <a:lvl1pPr algn="l">
              <a:defRPr sz="6000">
                <a:latin typeface="Helvetica Neue"/>
              </a:defRPr>
            </a:lvl1pPr>
          </a:lstStyle>
          <a:p>
            <a:r>
              <a:rPr lang="en-US" dirty="0"/>
              <a:t>Click to edit Master title style</a:t>
            </a:r>
          </a:p>
        </p:txBody>
      </p:sp>
      <p:sp>
        <p:nvSpPr>
          <p:cNvPr id="3" name="Subtitle 2"/>
          <p:cNvSpPr>
            <a:spLocks noGrp="1"/>
          </p:cNvSpPr>
          <p:nvPr>
            <p:ph type="subTitle" idx="1"/>
          </p:nvPr>
        </p:nvSpPr>
        <p:spPr>
          <a:xfrm>
            <a:off x="108857" y="2657588"/>
            <a:ext cx="6000750" cy="1655762"/>
          </a:xfrm>
        </p:spPr>
        <p:txBody>
          <a:bodyPr/>
          <a:lstStyle>
            <a:lvl1pPr marL="0" indent="0" algn="l">
              <a:buNone/>
              <a:defRPr sz="2400">
                <a:latin typeface="Helvetica Neu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lose up of a logo&#10;&#10;Description automatically generated">
            <a:extLst>
              <a:ext uri="{FF2B5EF4-FFF2-40B4-BE49-F238E27FC236}">
                <a16:creationId xmlns:a16="http://schemas.microsoft.com/office/drawing/2014/main" xmlns="" id="{1DD2AB17-7FA7-4F27-A15B-8AB03822973B}"/>
              </a:ext>
            </a:extLst>
          </p:cNvPr>
          <p:cNvPicPr>
            <a:picLocks noChangeAspect="1"/>
          </p:cNvPicPr>
          <p:nvPr userDrawn="1"/>
        </p:nvPicPr>
        <p:blipFill rotWithShape="1">
          <a:blip r:embed="rId5"/>
          <a:srcRect l="2185" t="6084" r="87330" b="75016"/>
          <a:stretch/>
        </p:blipFill>
        <p:spPr>
          <a:xfrm>
            <a:off x="8685973" y="1243324"/>
            <a:ext cx="1832103" cy="1857547"/>
          </a:xfrm>
          <a:prstGeom prst="rect">
            <a:avLst/>
          </a:prstGeom>
        </p:spPr>
      </p:pic>
    </p:spTree>
    <p:extLst>
      <p:ext uri="{BB962C8B-B14F-4D97-AF65-F5344CB8AC3E}">
        <p14:creationId xmlns:p14="http://schemas.microsoft.com/office/powerpoint/2010/main" xmlns="" val="63022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5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6" name="Google Shape;136;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595959"/>
              </a:buClr>
              <a:buSzPts val="1333"/>
              <a:buFont typeface="Roboto"/>
              <a:buNone/>
              <a:defRPr sz="1333" b="0" i="0">
                <a:solidFill>
                  <a:srgbClr val="595959"/>
                </a:solidFill>
                <a:latin typeface="Roboto"/>
                <a:ea typeface="Roboto"/>
                <a:cs typeface="Roboto"/>
                <a:sym typeface="Roboto"/>
              </a:defRPr>
            </a:lvl1pPr>
            <a:lvl2pPr marL="0" lvl="1" indent="0" algn="r">
              <a:buClr>
                <a:srgbClr val="595959"/>
              </a:buClr>
              <a:buSzPts val="1333"/>
              <a:buFont typeface="Roboto"/>
              <a:buNone/>
              <a:defRPr sz="1333" b="0" i="0">
                <a:solidFill>
                  <a:srgbClr val="595959"/>
                </a:solidFill>
                <a:latin typeface="Roboto"/>
                <a:ea typeface="Roboto"/>
                <a:cs typeface="Roboto"/>
                <a:sym typeface="Roboto"/>
              </a:defRPr>
            </a:lvl2pPr>
            <a:lvl3pPr marL="0" lvl="2" indent="0" algn="r">
              <a:buClr>
                <a:srgbClr val="595959"/>
              </a:buClr>
              <a:buSzPts val="1333"/>
              <a:buFont typeface="Roboto"/>
              <a:buNone/>
              <a:defRPr sz="1333" b="0" i="0">
                <a:solidFill>
                  <a:srgbClr val="595959"/>
                </a:solidFill>
                <a:latin typeface="Roboto"/>
                <a:ea typeface="Roboto"/>
                <a:cs typeface="Roboto"/>
                <a:sym typeface="Roboto"/>
              </a:defRPr>
            </a:lvl3pPr>
            <a:lvl4pPr marL="0" lvl="3" indent="0" algn="r">
              <a:buClr>
                <a:srgbClr val="595959"/>
              </a:buClr>
              <a:buSzPts val="1333"/>
              <a:buFont typeface="Roboto"/>
              <a:buNone/>
              <a:defRPr sz="1333" b="0" i="0">
                <a:solidFill>
                  <a:srgbClr val="595959"/>
                </a:solidFill>
                <a:latin typeface="Roboto"/>
                <a:ea typeface="Roboto"/>
                <a:cs typeface="Roboto"/>
                <a:sym typeface="Roboto"/>
              </a:defRPr>
            </a:lvl4pPr>
            <a:lvl5pPr marL="0" lvl="4" indent="0" algn="r">
              <a:buClr>
                <a:srgbClr val="595959"/>
              </a:buClr>
              <a:buSzPts val="1333"/>
              <a:buFont typeface="Roboto"/>
              <a:buNone/>
              <a:defRPr sz="1333" b="0" i="0">
                <a:solidFill>
                  <a:srgbClr val="595959"/>
                </a:solidFill>
                <a:latin typeface="Roboto"/>
                <a:ea typeface="Roboto"/>
                <a:cs typeface="Roboto"/>
                <a:sym typeface="Roboto"/>
              </a:defRPr>
            </a:lvl5pPr>
            <a:lvl6pPr marL="0" lvl="5" indent="0" algn="r">
              <a:buClr>
                <a:srgbClr val="595959"/>
              </a:buClr>
              <a:buSzPts val="1333"/>
              <a:buFont typeface="Roboto"/>
              <a:buNone/>
              <a:defRPr sz="1333" b="0" i="0">
                <a:solidFill>
                  <a:srgbClr val="595959"/>
                </a:solidFill>
                <a:latin typeface="Roboto"/>
                <a:ea typeface="Roboto"/>
                <a:cs typeface="Roboto"/>
                <a:sym typeface="Roboto"/>
              </a:defRPr>
            </a:lvl6pPr>
            <a:lvl7pPr marL="0" lvl="6" indent="0" algn="r">
              <a:buClr>
                <a:srgbClr val="595959"/>
              </a:buClr>
              <a:buSzPts val="1333"/>
              <a:buFont typeface="Roboto"/>
              <a:buNone/>
              <a:defRPr sz="1333" b="0" i="0">
                <a:solidFill>
                  <a:srgbClr val="595959"/>
                </a:solidFill>
                <a:latin typeface="Roboto"/>
                <a:ea typeface="Roboto"/>
                <a:cs typeface="Roboto"/>
                <a:sym typeface="Roboto"/>
              </a:defRPr>
            </a:lvl7pPr>
            <a:lvl8pPr marL="0" lvl="7" indent="0" algn="r">
              <a:buClr>
                <a:srgbClr val="595959"/>
              </a:buClr>
              <a:buSzPts val="1333"/>
              <a:buFont typeface="Roboto"/>
              <a:buNone/>
              <a:defRPr sz="1333" b="0" i="0">
                <a:solidFill>
                  <a:srgbClr val="595959"/>
                </a:solidFill>
                <a:latin typeface="Roboto"/>
                <a:ea typeface="Roboto"/>
                <a:cs typeface="Roboto"/>
                <a:sym typeface="Roboto"/>
              </a:defRPr>
            </a:lvl8pPr>
            <a:lvl9pPr marL="0" lvl="8" indent="0" algn="r">
              <a:buClr>
                <a:srgbClr val="595959"/>
              </a:buClr>
              <a:buSzPts val="1333"/>
              <a:buFont typeface="Roboto"/>
              <a:buNone/>
              <a:defRPr sz="1333" b="0" i="0">
                <a:solidFill>
                  <a:srgbClr val="595959"/>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206618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A7B4C35A-3956-4E96-B723-B59E98A520BF}"/>
              </a:ext>
            </a:extLst>
          </p:cNvPr>
          <p:cNvGraphicFramePr>
            <a:graphicFrameLocks noChangeAspect="1"/>
          </p:cNvGraphicFramePr>
          <p:nvPr userDrawn="1">
            <p:extLst>
              <p:ext uri="{D42A27DB-BD31-4B8C-83A1-F6EECF244321}">
                <p14:modId xmlns:p14="http://schemas.microsoft.com/office/powerpoint/2010/main" xmlns="" val="1796806338"/>
              </p:ext>
            </p:extLst>
          </p:nvPr>
        </p:nvGraphicFramePr>
        <p:xfrm>
          <a:off x="1588" y="1588"/>
          <a:ext cx="1588" cy="1588"/>
        </p:xfrm>
        <a:graphic>
          <a:graphicData uri="http://schemas.openxmlformats.org/presentationml/2006/ole">
            <p:oleObj spid="_x0000_s4210" name="think-cell Slide" r:id="rId4" imgW="360" imgH="360" progId="">
              <p:embed/>
            </p:oleObj>
          </a:graphicData>
        </a:graphic>
      </p:graphicFrame>
      <p:sp>
        <p:nvSpPr>
          <p:cNvPr id="4" name="Rectangle 3" hidden="1">
            <a:extLst>
              <a:ext uri="{FF2B5EF4-FFF2-40B4-BE49-F238E27FC236}">
                <a16:creationId xmlns:a16="http://schemas.microsoft.com/office/drawing/2014/main" xmlns="" id="{75C53F8B-B55A-4B93-BE61-3DC9D03FB45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6" name="Rectangle 5">
            <a:extLst>
              <a:ext uri="{FF2B5EF4-FFF2-40B4-BE49-F238E27FC236}">
                <a16:creationId xmlns:a16="http://schemas.microsoft.com/office/drawing/2014/main" xmlns="" id="{355BC939-2DAF-425F-AA1C-E0AAC643B14E}"/>
              </a:ext>
            </a:extLst>
          </p:cNvPr>
          <p:cNvSpPr/>
          <p:nvPr userDrawn="1"/>
        </p:nvSpPr>
        <p:spPr>
          <a:xfrm>
            <a:off x="0" y="-2"/>
            <a:ext cx="5241953" cy="6858001"/>
          </a:xfrm>
          <a:prstGeom prst="rect">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sp>
        <p:nvSpPr>
          <p:cNvPr id="7" name="Right Triangle 6"/>
          <p:cNvSpPr>
            <a:spLocks noChangeAspect="1"/>
          </p:cNvSpPr>
          <p:nvPr userDrawn="1"/>
        </p:nvSpPr>
        <p:spPr>
          <a:xfrm rot="5400000">
            <a:off x="3937635" y="1304318"/>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1" descr="ΙΚΑΡΙΟΛΟΓΟΣ: Υπόμνημα του Δήμου Ικαρίας στο Υπουργείο Υγείας">
            <a:extLst>
              <a:ext uri="{FF2B5EF4-FFF2-40B4-BE49-F238E27FC236}">
                <a16:creationId xmlns:a16="http://schemas.microsoft.com/office/drawing/2014/main" xmlns="" id="{58A897C1-56EE-4C48-9440-CC17092C0DCD}"/>
              </a:ext>
            </a:extLst>
          </p:cNvPr>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218198" y="5174479"/>
            <a:ext cx="1188703" cy="1193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39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513410095"/>
              </p:ext>
            </p:extLst>
          </p:nvPr>
        </p:nvGraphicFramePr>
        <p:xfrm>
          <a:off x="1588" y="1588"/>
          <a:ext cx="1587" cy="1587"/>
        </p:xfrm>
        <a:graphic>
          <a:graphicData uri="http://schemas.openxmlformats.org/presentationml/2006/ole">
            <p:oleObj spid="_x0000_s5234" name="think-cell Slide" r:id="rId4" imgW="360" imgH="360" progId="">
              <p:embed/>
            </p:oleObj>
          </a:graphicData>
        </a:graphic>
      </p:graphicFrame>
      <p:sp>
        <p:nvSpPr>
          <p:cNvPr id="9" name="Rectangle 8" hidden="1">
            <a:extLst>
              <a:ext uri="{FF2B5EF4-FFF2-40B4-BE49-F238E27FC236}">
                <a16:creationId xmlns:a16="http://schemas.microsoft.com/office/drawing/2014/main" xmlns="" id="{391605BD-34C6-4524-992D-CF91BD2E720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xmlns="" val="31090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2420357053"/>
              </p:ext>
            </p:extLst>
          </p:nvPr>
        </p:nvGraphicFramePr>
        <p:xfrm>
          <a:off x="1588" y="1588"/>
          <a:ext cx="1587" cy="1587"/>
        </p:xfrm>
        <a:graphic>
          <a:graphicData uri="http://schemas.openxmlformats.org/presentationml/2006/ole">
            <p:oleObj spid="_x0000_s6258" name="think-cell Slide" r:id="rId4" imgW="360" imgH="360" progId="">
              <p:embed/>
            </p:oleObj>
          </a:graphicData>
        </a:graphic>
      </p:graphicFrame>
      <p:sp>
        <p:nvSpPr>
          <p:cNvPr id="9" name="Rectangle 8" hidden="1">
            <a:extLst>
              <a:ext uri="{FF2B5EF4-FFF2-40B4-BE49-F238E27FC236}">
                <a16:creationId xmlns:a16="http://schemas.microsoft.com/office/drawing/2014/main" xmlns="" id="{391605BD-34C6-4524-992D-CF91BD2E720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xmlns="" val="52990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B0CFFE79-316F-4696-A586-FCDE0BFB03DB}"/>
              </a:ext>
            </a:extLst>
          </p:cNvPr>
          <p:cNvGraphicFramePr>
            <a:graphicFrameLocks noChangeAspect="1"/>
          </p:cNvGraphicFramePr>
          <p:nvPr userDrawn="1">
            <p:extLst>
              <p:ext uri="{D42A27DB-BD31-4B8C-83A1-F6EECF244321}">
                <p14:modId xmlns:p14="http://schemas.microsoft.com/office/powerpoint/2010/main" xmlns="" val="3333744534"/>
              </p:ext>
            </p:extLst>
          </p:nvPr>
        </p:nvGraphicFramePr>
        <p:xfrm>
          <a:off x="1588" y="1588"/>
          <a:ext cx="1588" cy="1588"/>
        </p:xfrm>
        <a:graphic>
          <a:graphicData uri="http://schemas.openxmlformats.org/presentationml/2006/ole">
            <p:oleObj spid="_x0000_s7282" name="think-cell Slide" r:id="rId4" imgW="360" imgH="360" progId="">
              <p:embed/>
            </p:oleObj>
          </a:graphicData>
        </a:graphic>
      </p:graphicFrame>
      <p:sp>
        <p:nvSpPr>
          <p:cNvPr id="7" name="Rectangle 6" hidden="1">
            <a:extLst>
              <a:ext uri="{FF2B5EF4-FFF2-40B4-BE49-F238E27FC236}">
                <a16:creationId xmlns:a16="http://schemas.microsoft.com/office/drawing/2014/main" xmlns="" id="{14FB3374-B620-492E-A77C-533BA7EC898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1850" y="1709738"/>
            <a:ext cx="10515600" cy="2852737"/>
          </a:xfrm>
        </p:spPr>
        <p:txBody>
          <a:bodyPr anchor="b"/>
          <a:lstStyle>
            <a:lvl1pPr>
              <a:defRPr sz="6000">
                <a:latin typeface="Helvetica Neue"/>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Ne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61363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442DF118-3518-41E0-906A-E7D837842FAD}"/>
              </a:ext>
            </a:extLst>
          </p:cNvPr>
          <p:cNvGraphicFramePr>
            <a:graphicFrameLocks noChangeAspect="1"/>
          </p:cNvGraphicFramePr>
          <p:nvPr userDrawn="1">
            <p:extLst>
              <p:ext uri="{D42A27DB-BD31-4B8C-83A1-F6EECF244321}">
                <p14:modId xmlns:p14="http://schemas.microsoft.com/office/powerpoint/2010/main" xmlns="" val="1511740640"/>
              </p:ext>
            </p:extLst>
          </p:nvPr>
        </p:nvGraphicFramePr>
        <p:xfrm>
          <a:off x="1588" y="1588"/>
          <a:ext cx="1588" cy="1588"/>
        </p:xfrm>
        <a:graphic>
          <a:graphicData uri="http://schemas.openxmlformats.org/presentationml/2006/ole">
            <p:oleObj spid="_x0000_s8306" name="think-cell Slide" r:id="rId4" imgW="360" imgH="360" progId="">
              <p:embed/>
            </p:oleObj>
          </a:graphicData>
        </a:graphic>
      </p:graphicFrame>
      <p:sp>
        <p:nvSpPr>
          <p:cNvPr id="8" name="Rectangle 7" hidden="1">
            <a:extLst>
              <a:ext uri="{FF2B5EF4-FFF2-40B4-BE49-F238E27FC236}">
                <a16:creationId xmlns:a16="http://schemas.microsoft.com/office/drawing/2014/main" xmlns="" id="{23612171-3689-4ED0-972F-F361A4A13E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37629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xmlns="" id="{B63AE5B8-DD09-441C-82CF-6C774ED7ECE2}"/>
              </a:ext>
            </a:extLst>
          </p:cNvPr>
          <p:cNvGraphicFramePr>
            <a:graphicFrameLocks noChangeAspect="1"/>
          </p:cNvGraphicFramePr>
          <p:nvPr userDrawn="1">
            <p:extLst>
              <p:ext uri="{D42A27DB-BD31-4B8C-83A1-F6EECF244321}">
                <p14:modId xmlns:p14="http://schemas.microsoft.com/office/powerpoint/2010/main" xmlns="" val="2882163675"/>
              </p:ext>
            </p:extLst>
          </p:nvPr>
        </p:nvGraphicFramePr>
        <p:xfrm>
          <a:off x="1588" y="1588"/>
          <a:ext cx="1588" cy="1588"/>
        </p:xfrm>
        <a:graphic>
          <a:graphicData uri="http://schemas.openxmlformats.org/presentationml/2006/ole">
            <p:oleObj spid="_x0000_s9330" name="think-cell Slide" r:id="rId4" imgW="360" imgH="360" progId="">
              <p:embed/>
            </p:oleObj>
          </a:graphicData>
        </a:graphic>
      </p:graphicFrame>
      <p:sp>
        <p:nvSpPr>
          <p:cNvPr id="10" name="Rectangle 9" hidden="1">
            <a:extLst>
              <a:ext uri="{FF2B5EF4-FFF2-40B4-BE49-F238E27FC236}">
                <a16:creationId xmlns:a16="http://schemas.microsoft.com/office/drawing/2014/main" xmlns="" id="{8DDFACA4-F2E3-4B6B-85E8-0343DD6FD5C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365125"/>
            <a:ext cx="10515600" cy="1325563"/>
          </a:xfrm>
        </p:spPr>
        <p:txBody>
          <a:bodyPr/>
          <a:lstStyle>
            <a:lvl1pPr>
              <a:defRPr>
                <a:latin typeface="Helvetica Neue"/>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8" name="Footer Placeholder 7"/>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228584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2922454624"/>
              </p:ext>
            </p:extLst>
          </p:nvPr>
        </p:nvGraphicFramePr>
        <p:xfrm>
          <a:off x="1588" y="1588"/>
          <a:ext cx="1587" cy="1587"/>
        </p:xfrm>
        <a:graphic>
          <a:graphicData uri="http://schemas.openxmlformats.org/presentationml/2006/ole">
            <p:oleObj spid="_x0000_s10354" name="think-cell Slide" r:id="rId4" imgW="360" imgH="360" progId="">
              <p:embed/>
            </p:oleObj>
          </a:graphicData>
        </a:graphic>
      </p:graphicFrame>
      <p:sp>
        <p:nvSpPr>
          <p:cNvPr id="7" name="Rectangle 6" hidden="1">
            <a:extLst>
              <a:ext uri="{FF2B5EF4-FFF2-40B4-BE49-F238E27FC236}">
                <a16:creationId xmlns:a16="http://schemas.microsoft.com/office/drawing/2014/main" xmlns="" id="{10658D61-F113-41E0-811C-7C74417291B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Date Placeholder 2"/>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4" name="Footer Placeholder 3"/>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168681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3" name="Footer Placeholder 2"/>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xmlns="" val="3111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4115307302"/>
              </p:ext>
            </p:extLst>
          </p:nvPr>
        </p:nvGraphicFramePr>
        <p:xfrm>
          <a:off x="1588" y="1588"/>
          <a:ext cx="1587" cy="1587"/>
        </p:xfrm>
        <a:graphic>
          <a:graphicData uri="http://schemas.openxmlformats.org/presentationml/2006/ole">
            <p:oleObj spid="_x0000_s2168" name="think-cell Slide" r:id="rId19" imgW="360" imgH="360" progId="">
              <p:embed/>
            </p:oleObj>
          </a:graphicData>
        </a:graphic>
      </p:graphicFrame>
      <p:sp>
        <p:nvSpPr>
          <p:cNvPr id="7" name="Rectangle 6" hidden="1">
            <a:extLst>
              <a:ext uri="{FF2B5EF4-FFF2-40B4-BE49-F238E27FC236}">
                <a16:creationId xmlns:a16="http://schemas.microsoft.com/office/drawing/2014/main" xmlns="" id="{F37204ED-F58C-493A-8C81-D0A25DC0C31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6128300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notesSlide" Target="../notesSlides/notesSlide8.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slideLayout" Target="../slideLayouts/slideLayout15.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image" Target="../media/image6.png"/><Relationship Id="rId1" Type="http://schemas.openxmlformats.org/officeDocument/2006/relationships/vmlDrawing" Target="../drawings/vmlDrawing21.v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chart" Target="../charts/chart4.xml"/><Relationship Id="rId5" Type="http://schemas.openxmlformats.org/officeDocument/2006/relationships/tags" Target="../tags/tag94.xml"/><Relationship Id="rId15" Type="http://schemas.openxmlformats.org/officeDocument/2006/relationships/tags" Target="../tags/tag104.xml"/><Relationship Id="rId23" Type="http://schemas.microsoft.com/office/2007/relationships/hdphoto" Target="../media/hdphoto1.wdp"/><Relationship Id="rId10" Type="http://schemas.openxmlformats.org/officeDocument/2006/relationships/tags" Target="../tags/tag99.xml"/><Relationship Id="rId19" Type="http://schemas.openxmlformats.org/officeDocument/2006/relationships/oleObject" Target="../embeddings/oleObject21.bin"/><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mlDrawing" Target="../drawings/vmlDrawing25.vml"/><Relationship Id="rId1" Type="http://schemas.openxmlformats.org/officeDocument/2006/relationships/themeOverride" Target="../theme/themeOverride1.xml"/><Relationship Id="rId5" Type="http://schemas.openxmlformats.org/officeDocument/2006/relationships/oleObject" Target="../embeddings/oleObject25.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mlDrawing" Target="../drawings/vmlDrawing28.vml"/><Relationship Id="rId5" Type="http://schemas.openxmlformats.org/officeDocument/2006/relationships/image" Target="../media/image6.png"/><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29.vml"/><Relationship Id="rId5" Type="http://schemas.openxmlformats.org/officeDocument/2006/relationships/image" Target="../media/image6.png"/><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6.png"/><Relationship Id="rId4" Type="http://schemas.openxmlformats.org/officeDocument/2006/relationships/oleObject" Target="../embeddings/oleObject15.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0.bin"/><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notesSlide" Target="../notesSlides/notesSlide3.xml"/><Relationship Id="rId18" Type="http://schemas.microsoft.com/office/2007/relationships/hdphoto" Target="../media/hdphoto1.wdp"/><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slideLayout" Target="../slideLayouts/slideLayout15.xml"/><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6.png"/><Relationship Id="rId10" Type="http://schemas.openxmlformats.org/officeDocument/2006/relationships/tags" Target="../tags/tag24.xml"/><Relationship Id="rId19" Type="http://schemas.openxmlformats.org/officeDocument/2006/relationships/chart" Target="../charts/chart1.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image" Target="../media/image6.png"/><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oleObject" Target="../embeddings/oleObject19.bin"/><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microsoft.com/office/2007/relationships/hdphoto" Target="../media/hdphoto1.wdp"/><Relationship Id="rId1" Type="http://schemas.openxmlformats.org/officeDocument/2006/relationships/vmlDrawing" Target="../drawings/vmlDrawing19.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notesSlide" Target="../notesSlides/notesSlide6.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slideLayout" Target="../slideLayouts/slideLayout15.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30" Type="http://schemas.openxmlformats.org/officeDocument/2006/relationships/chart" Target="../charts/chart2.xml"/></Relationships>
</file>

<file path=ppt/slides/_rels/slide8.xml.rels><?xml version="1.0" encoding="UTF-8" standalone="yes"?>
<Relationships xmlns="http://schemas.openxmlformats.org/package/2006/relationships"><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tags" Target="../tags/tag71.xml"/><Relationship Id="rId39" Type="http://schemas.openxmlformats.org/officeDocument/2006/relationships/tags" Target="../tags/tag84.xml"/><Relationship Id="rId3" Type="http://schemas.openxmlformats.org/officeDocument/2006/relationships/tags" Target="../tags/tag48.xml"/><Relationship Id="rId21" Type="http://schemas.openxmlformats.org/officeDocument/2006/relationships/tags" Target="../tags/tag66.xml"/><Relationship Id="rId34" Type="http://schemas.openxmlformats.org/officeDocument/2006/relationships/tags" Target="../tags/tag79.xml"/><Relationship Id="rId42" Type="http://schemas.openxmlformats.org/officeDocument/2006/relationships/tags" Target="../tags/tag87.xml"/><Relationship Id="rId47" Type="http://schemas.openxmlformats.org/officeDocument/2006/relationships/notesSlide" Target="../notesSlides/notesSlide7.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tags" Target="../tags/tag78.xml"/><Relationship Id="rId38" Type="http://schemas.openxmlformats.org/officeDocument/2006/relationships/tags" Target="../tags/tag83.xml"/><Relationship Id="rId46" Type="http://schemas.openxmlformats.org/officeDocument/2006/relationships/slideLayout" Target="../slideLayouts/slideLayout15.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tags" Target="../tags/tag74.xml"/><Relationship Id="rId41" Type="http://schemas.openxmlformats.org/officeDocument/2006/relationships/tags" Target="../tags/tag86.xml"/><Relationship Id="rId1" Type="http://schemas.openxmlformats.org/officeDocument/2006/relationships/vmlDrawing" Target="../drawings/vmlDrawing20.v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tags" Target="../tags/tag69.xml"/><Relationship Id="rId32" Type="http://schemas.openxmlformats.org/officeDocument/2006/relationships/tags" Target="../tags/tag77.xml"/><Relationship Id="rId37" Type="http://schemas.openxmlformats.org/officeDocument/2006/relationships/tags" Target="../tags/tag82.xml"/><Relationship Id="rId40" Type="http://schemas.openxmlformats.org/officeDocument/2006/relationships/tags" Target="../tags/tag85.xml"/><Relationship Id="rId45" Type="http://schemas.openxmlformats.org/officeDocument/2006/relationships/tags" Target="../tags/tag90.xml"/><Relationship Id="rId53" Type="http://schemas.openxmlformats.org/officeDocument/2006/relationships/chart" Target="../charts/chart3.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36" Type="http://schemas.openxmlformats.org/officeDocument/2006/relationships/tags" Target="../tags/tag81.xml"/><Relationship Id="rId49" Type="http://schemas.openxmlformats.org/officeDocument/2006/relationships/image" Target="../media/image6.png"/><Relationship Id="rId10" Type="http://schemas.openxmlformats.org/officeDocument/2006/relationships/tags" Target="../tags/tag55.xml"/><Relationship Id="rId19" Type="http://schemas.openxmlformats.org/officeDocument/2006/relationships/tags" Target="../tags/tag64.xml"/><Relationship Id="rId31" Type="http://schemas.openxmlformats.org/officeDocument/2006/relationships/tags" Target="../tags/tag76.xml"/><Relationship Id="rId44" Type="http://schemas.openxmlformats.org/officeDocument/2006/relationships/tags" Target="../tags/tag89.xml"/><Relationship Id="rId52" Type="http://schemas.microsoft.com/office/2007/relationships/hdphoto" Target="../media/hdphoto1.wdp"/><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tags" Target="../tags/tag75.xml"/><Relationship Id="rId35" Type="http://schemas.openxmlformats.org/officeDocument/2006/relationships/tags" Target="../tags/tag80.xml"/><Relationship Id="rId43" Type="http://schemas.openxmlformats.org/officeDocument/2006/relationships/tags" Target="../tags/tag88.xml"/><Relationship Id="rId48" Type="http://schemas.openxmlformats.org/officeDocument/2006/relationships/oleObject" Target="../embeddings/oleObject20.bin"/><Relationship Id="rId8" Type="http://schemas.openxmlformats.org/officeDocument/2006/relationships/tags" Target="../tags/tag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1" name="Google Shape;771;p1" descr="A close up of a logo&#10;&#10;Description automatically generated"/>
          <p:cNvPicPr preferRelativeResize="0"/>
          <p:nvPr/>
        </p:nvPicPr>
        <p:blipFill rotWithShape="1">
          <a:blip r:embed="rId3">
            <a:alphaModFix/>
          </a:blip>
          <a:srcRect/>
          <a:stretch/>
        </p:blipFill>
        <p:spPr>
          <a:xfrm>
            <a:off x="0" y="-10022"/>
            <a:ext cx="12192000" cy="6868022"/>
          </a:xfrm>
          <a:prstGeom prst="rect">
            <a:avLst/>
          </a:prstGeom>
          <a:noFill/>
          <a:ln>
            <a:noFill/>
          </a:ln>
        </p:spPr>
      </p:pic>
      <p:sp>
        <p:nvSpPr>
          <p:cNvPr id="772" name="Google Shape;772;p1"/>
          <p:cNvSpPr/>
          <p:nvPr/>
        </p:nvSpPr>
        <p:spPr>
          <a:xfrm>
            <a:off x="1516987" y="1050290"/>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dirty="0">
                <a:solidFill>
                  <a:schemeClr val="bg1"/>
                </a:solidFill>
                <a:latin typeface="Arial" panose="020B0604020202020204" pitchFamily="34" charset="0"/>
                <a:ea typeface="Calibri"/>
                <a:cs typeface="Arial" panose="020B0604020202020204" pitchFamily="34" charset="0"/>
                <a:sym typeface="Calibri"/>
              </a:rPr>
              <a:t>Υπουργείο Ανάπτυξης και Επενδύσεων</a:t>
            </a:r>
            <a:r>
              <a:rPr lang="el-GR" sz="2000" b="0" i="0" u="none" strike="noStrike" cap="none" dirty="0">
                <a:solidFill>
                  <a:schemeClr val="bg1"/>
                </a:solidFill>
                <a:latin typeface="Arial" panose="020B0604020202020204" pitchFamily="34" charset="0"/>
                <a:ea typeface="Calibri"/>
                <a:cs typeface="Arial" panose="020B0604020202020204" pitchFamily="34" charset="0"/>
                <a:sym typeface="Calibri"/>
              </a:rPr>
              <a:t> </a:t>
            </a:r>
            <a:endParaRPr dirty="0">
              <a:solidFill>
                <a:schemeClr val="bg1"/>
              </a:solidFill>
              <a:latin typeface="Arial" panose="020B0604020202020204" pitchFamily="34" charset="0"/>
              <a:cs typeface="Arial" panose="020B0604020202020204" pitchFamily="34" charset="0"/>
            </a:endParaRPr>
          </a:p>
        </p:txBody>
      </p:sp>
      <p:sp>
        <p:nvSpPr>
          <p:cNvPr id="773" name="Google Shape;773;p1"/>
          <p:cNvSpPr txBox="1"/>
          <p:nvPr/>
        </p:nvSpPr>
        <p:spPr>
          <a:xfrm>
            <a:off x="708917" y="2319330"/>
            <a:ext cx="9678255" cy="2287018"/>
          </a:xfrm>
          <a:prstGeom prst="rect">
            <a:avLst/>
          </a:prstGeom>
          <a:noFill/>
          <a:ln>
            <a:noFill/>
          </a:ln>
        </p:spPr>
        <p:txBody>
          <a:bodyPr spcFirstLastPara="1" wrap="square" lIns="91425" tIns="45700" rIns="91425" bIns="45700" anchor="t" anchorCtr="0">
            <a:noAutofit/>
          </a:bodyPr>
          <a:lstStyle/>
          <a:p>
            <a:pPr lvl="0">
              <a:spcBef>
                <a:spcPts val="1200"/>
              </a:spcBef>
            </a:pPr>
            <a:r>
              <a:rPr lang="el-GR" sz="2800" b="1" dirty="0">
                <a:solidFill>
                  <a:schemeClr val="bg1"/>
                </a:solidFill>
                <a:latin typeface="Arial" panose="020B0604020202020204" pitchFamily="34" charset="0"/>
                <a:cs typeface="Arial" panose="020B0604020202020204" pitchFamily="34" charset="0"/>
              </a:rPr>
              <a:t>ΕΤΑΙΡΙΚΟ ΣΥΜΦΩΝΟ ΠΕΡΙΦΕΡΕΙΑΚΗΣ ΑΝΑΠΤΥΞΗΣ (ΕΣΠΑ 2021-2027)</a:t>
            </a:r>
          </a:p>
          <a:p>
            <a:pPr lvl="0">
              <a:spcBef>
                <a:spcPts val="1200"/>
              </a:spcBef>
            </a:pPr>
            <a:r>
              <a:rPr lang="el-GR" sz="2800" b="1" dirty="0">
                <a:solidFill>
                  <a:schemeClr val="bg1"/>
                </a:solidFill>
                <a:latin typeface="Arial" panose="020B0604020202020204" pitchFamily="34" charset="0"/>
                <a:cs typeface="Arial" panose="020B0604020202020204" pitchFamily="34" charset="0"/>
              </a:rPr>
              <a:t>Πόροι, Αρχιτεκτονική και Προγράμματα</a:t>
            </a:r>
          </a:p>
        </p:txBody>
      </p:sp>
      <p:sp>
        <p:nvSpPr>
          <p:cNvPr id="775" name="Google Shape;775;p1"/>
          <p:cNvSpPr/>
          <p:nvPr/>
        </p:nvSpPr>
        <p:spPr>
          <a:xfrm>
            <a:off x="1516986" y="730905"/>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a:solidFill>
                  <a:schemeClr val="bg1"/>
                </a:solidFill>
                <a:latin typeface="Arial" panose="020B0604020202020204" pitchFamily="34" charset="0"/>
                <a:ea typeface="Calibri"/>
                <a:cs typeface="Arial" panose="020B0604020202020204" pitchFamily="34" charset="0"/>
                <a:sym typeface="Calibri"/>
              </a:rPr>
              <a:t>ΕΛΛΗΝΙΚΗ ΔΗΜΟΚΡΑΤΙΑ</a:t>
            </a:r>
            <a:endParaRPr sz="2000" b="1"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
        <p:nvSpPr>
          <p:cNvPr id="8" name="Google Shape;774;p1"/>
          <p:cNvSpPr txBox="1"/>
          <p:nvPr/>
        </p:nvSpPr>
        <p:spPr>
          <a:xfrm>
            <a:off x="7221872" y="4572303"/>
            <a:ext cx="4367604" cy="605603"/>
          </a:xfrm>
          <a:prstGeom prst="rect">
            <a:avLst/>
          </a:prstGeom>
          <a:noFill/>
          <a:ln>
            <a:noFill/>
          </a:ln>
        </p:spPr>
        <p:txBody>
          <a:bodyPr spcFirstLastPara="1" wrap="square" lIns="91425" tIns="45700" rIns="91425" bIns="45700" anchor="t" anchorCtr="0">
            <a:noAutofit/>
          </a:bodyPr>
          <a:lstStyle/>
          <a:p>
            <a:pPr algn="ctr">
              <a:buClr>
                <a:srgbClr val="FFFFFF"/>
              </a:buClr>
              <a:buSzPts val="2200"/>
            </a:pPr>
            <a:r>
              <a:rPr lang="el-GR" sz="1600" dirty="0" smtClean="0">
                <a:solidFill>
                  <a:schemeClr val="bg1"/>
                </a:solidFill>
                <a:latin typeface="Arial" panose="020B0604020202020204" pitchFamily="34" charset="0"/>
                <a:ea typeface="Roboto"/>
                <a:cs typeface="Arial" panose="020B0604020202020204" pitchFamily="34" charset="0"/>
                <a:sym typeface="Roboto"/>
              </a:rPr>
              <a:t>29</a:t>
            </a:r>
            <a:r>
              <a:rPr lang="en-US" sz="1600" dirty="0" smtClean="0">
                <a:solidFill>
                  <a:schemeClr val="bg1"/>
                </a:solidFill>
                <a:latin typeface="Arial" panose="020B0604020202020204" pitchFamily="34" charset="0"/>
                <a:ea typeface="Roboto"/>
                <a:cs typeface="Arial" panose="020B0604020202020204" pitchFamily="34" charset="0"/>
                <a:sym typeface="Roboto"/>
              </a:rPr>
              <a:t> </a:t>
            </a:r>
            <a:r>
              <a:rPr lang="el-GR" sz="1600" dirty="0" smtClean="0">
                <a:solidFill>
                  <a:schemeClr val="bg1"/>
                </a:solidFill>
                <a:latin typeface="Arial" panose="020B0604020202020204" pitchFamily="34" charset="0"/>
                <a:ea typeface="Roboto"/>
                <a:cs typeface="Arial" panose="020B0604020202020204" pitchFamily="34" charset="0"/>
                <a:sym typeface="Roboto"/>
              </a:rPr>
              <a:t>Ιουλίου </a:t>
            </a:r>
            <a:r>
              <a:rPr lang="el-GR" sz="1600" dirty="0">
                <a:solidFill>
                  <a:schemeClr val="bg1"/>
                </a:solidFill>
                <a:latin typeface="Arial" panose="020B0604020202020204" pitchFamily="34" charset="0"/>
                <a:ea typeface="Roboto"/>
                <a:cs typeface="Arial" panose="020B0604020202020204" pitchFamily="34" charset="0"/>
                <a:sym typeface="Roboto"/>
              </a:rPr>
              <a:t>2021</a:t>
            </a:r>
          </a:p>
        </p:txBody>
      </p:sp>
      <p:pic>
        <p:nvPicPr>
          <p:cNvPr id="61442" name="Picture 2" descr="C:\Users\dikal\Desktop\footer_.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9768" y="5582094"/>
            <a:ext cx="8833924" cy="101555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Google Shape;774;p1"/>
          <p:cNvSpPr txBox="1"/>
          <p:nvPr/>
        </p:nvSpPr>
        <p:spPr>
          <a:xfrm>
            <a:off x="705801" y="4495335"/>
            <a:ext cx="6056505" cy="6825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Roboto"/>
              <a:buNone/>
            </a:pPr>
            <a:r>
              <a:rPr lang="el-GR" b="1" i="0" u="none" strike="noStrike" cap="none" dirty="0">
                <a:solidFill>
                  <a:schemeClr val="bg1"/>
                </a:solidFill>
                <a:latin typeface="Arial" panose="020B0604020202020204" pitchFamily="34" charset="0"/>
                <a:ea typeface="Roboto"/>
                <a:cs typeface="Arial" panose="020B0604020202020204" pitchFamily="34" charset="0"/>
                <a:sym typeface="Roboto"/>
              </a:rPr>
              <a:t>Γενική Γραμματεία Δημοσίων </a:t>
            </a:r>
            <a:r>
              <a:rPr lang="el-GR" b="1" i="0" u="none" strike="noStrike" cap="none" dirty="0" smtClean="0">
                <a:solidFill>
                  <a:schemeClr val="bg1"/>
                </a:solidFill>
                <a:latin typeface="Arial" panose="020B0604020202020204" pitchFamily="34" charset="0"/>
                <a:ea typeface="Roboto"/>
                <a:cs typeface="Arial" panose="020B0604020202020204" pitchFamily="34" charset="0"/>
                <a:sym typeface="Roboto"/>
              </a:rPr>
              <a:t>Επενδύσεων</a:t>
            </a:r>
            <a:r>
              <a:rPr lang="en-US" b="1" i="0" u="none" strike="noStrike" cap="none" dirty="0" smtClean="0">
                <a:solidFill>
                  <a:schemeClr val="bg1"/>
                </a:solidFill>
                <a:latin typeface="Arial" panose="020B0604020202020204" pitchFamily="34" charset="0"/>
                <a:ea typeface="Roboto"/>
                <a:cs typeface="Arial" panose="020B0604020202020204" pitchFamily="34" charset="0"/>
                <a:sym typeface="Roboto"/>
              </a:rPr>
              <a:t> </a:t>
            </a:r>
            <a:r>
              <a:rPr lang="el-GR" b="1" dirty="0" smtClean="0">
                <a:solidFill>
                  <a:schemeClr val="bg1"/>
                </a:solidFill>
                <a:latin typeface="Arial" panose="020B0604020202020204" pitchFamily="34" charset="0"/>
                <a:ea typeface="Roboto"/>
                <a:cs typeface="Arial" panose="020B0604020202020204" pitchFamily="34" charset="0"/>
                <a:sym typeface="Roboto"/>
              </a:rPr>
              <a:t>και </a:t>
            </a:r>
            <a:r>
              <a:rPr lang="el-GR" b="1" dirty="0">
                <a:solidFill>
                  <a:schemeClr val="bg1"/>
                </a:solidFill>
                <a:latin typeface="Arial" panose="020B0604020202020204" pitchFamily="34" charset="0"/>
                <a:ea typeface="Roboto"/>
                <a:cs typeface="Arial" panose="020B0604020202020204" pitchFamily="34" charset="0"/>
                <a:sym typeface="Roboto"/>
              </a:rPr>
              <a:t>ΕΣΠΑ</a:t>
            </a:r>
            <a:endParaRP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6084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68" name="Text Placeholder 2">
            <a:extLst>
              <a:ext uri="{FF2B5EF4-FFF2-40B4-BE49-F238E27FC236}">
                <a16:creationId xmlns:a16="http://schemas.microsoft.com/office/drawing/2014/main" xmlns="" id="{13A3C9B8-F2C5-4D54-BB8D-AAFAD98569F0}"/>
              </a:ext>
            </a:extLst>
          </p:cNvPr>
          <p:cNvSpPr>
            <a:spLocks noGrp="1"/>
          </p:cNvSpPr>
          <p:nvPr>
            <p:custDataLst>
              <p:tags r:id="rId2"/>
            </p:custDataLst>
          </p:nvPr>
        </p:nvSpPr>
        <p:spPr bwMode="auto">
          <a:xfrm>
            <a:off x="5764292" y="5262563"/>
            <a:ext cx="1988979"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25187A0-5BAA-4A4B-B02C-9B6634082F1A}" type="datetime'Σ''τ''ό''''χος «''''Δ''''''ί''κα''ιη'''' Με''τά''''β''ασ''η» '">
              <a:rPr lang="el-GR" altLang="en-US" sz="1200" b="1" smtClean="0">
                <a:latin typeface="+mn-lt"/>
                <a:cs typeface="+mn-cs"/>
              </a:rPr>
              <a:pPr marL="0" indent="0" algn="r">
                <a:spcBef>
                  <a:spcPct val="0"/>
                </a:spcBef>
                <a:spcAft>
                  <a:spcPct val="0"/>
                </a:spcAft>
                <a:buNone/>
              </a:pPr>
              <a:t>Στόχος «Δίκαιη Μετάβαση» </a:t>
            </a:fld>
            <a:endParaRPr lang="el-GR" sz="1200" b="1" dirty="0">
              <a:latin typeface="+mn-lt"/>
              <a:cs typeface="+mn-cs"/>
            </a:endParaRPr>
          </a:p>
        </p:txBody>
      </p:sp>
      <p:graphicFrame>
        <p:nvGraphicFramePr>
          <p:cNvPr id="4" name="Object 3" hidden="1">
            <a:extLst>
              <a:ext uri="{FF2B5EF4-FFF2-40B4-BE49-F238E27FC236}">
                <a16:creationId xmlns:a16="http://schemas.microsoft.com/office/drawing/2014/main" xmlns="" id="{DE4EACB4-78E3-4BE0-8751-2A9FD7ADCBE6}"/>
              </a:ext>
            </a:extLst>
          </p:cNvPr>
          <p:cNvGraphicFramePr>
            <a:graphicFrameLocks noChangeAspect="1"/>
          </p:cNvGraphicFramePr>
          <p:nvPr>
            <p:extLst>
              <p:ext uri="{D42A27DB-BD31-4B8C-83A1-F6EECF244321}">
                <p14:modId xmlns:p14="http://schemas.microsoft.com/office/powerpoint/2010/main" xmlns="" val="3035438235"/>
              </p:ext>
            </p:extLst>
          </p:nvPr>
        </p:nvGraphicFramePr>
        <p:xfrm>
          <a:off x="1588" y="1588"/>
          <a:ext cx="1588" cy="1588"/>
        </p:xfrm>
        <a:graphic>
          <a:graphicData uri="http://schemas.openxmlformats.org/presentationml/2006/ole">
            <p:oleObj spid="_x0000_s55382" name="think-cell Slide" r:id="rId19" imgW="360" imgH="360" progId="">
              <p:embed/>
            </p:oleObj>
          </a:graphicData>
        </a:graphic>
      </p:graphicFrame>
      <p:pic>
        <p:nvPicPr>
          <p:cNvPr id="12" name="Picture 3">
            <a:extLst>
              <a:ext uri="{FF2B5EF4-FFF2-40B4-BE49-F238E27FC236}">
                <a16:creationId xmlns:a16="http://schemas.microsoft.com/office/drawing/2014/main" xmlns="" id="{D622B78A-557A-4E8E-B852-CD6DF8FEAF18}"/>
              </a:ext>
            </a:extLst>
          </p:cNvPr>
          <p:cNvPicPr>
            <a:picLocks noChangeAspect="1" noChangeArrowheads="1"/>
          </p:cNvPicPr>
          <p:nvPr/>
        </p:nvPicPr>
        <p:blipFill rotWithShape="1">
          <a:blip r:embed="rId20">
            <a:lum bright="70000" contrast="-70000"/>
            <a:extLst>
              <a:ext uri="{BEBA8EAE-BF5A-486C-A8C5-ECC9F3942E4B}">
                <a14:imgProps xmlns:a14="http://schemas.microsoft.com/office/drawing/2010/main" xmlns="">
                  <a14:imgLayer r:embed="rId23">
                    <a14:imgEffect>
                      <a14:artisticPaintStrokes trans="100000" intensity="0"/>
                    </a14:imgEffect>
                  </a14:imgLayer>
                </a14:imgProps>
              </a:ext>
              <a:ext uri="{28A0092B-C50C-407E-A947-70E740481C1C}">
                <a14:useLocalDpi xmlns:a14="http://schemas.microsoft.com/office/drawing/2010/main" xmlns="" val="0"/>
              </a:ext>
            </a:extLst>
          </a:blip>
          <a:srcRect r="49482"/>
          <a:stretch/>
        </p:blipFill>
        <p:spPr bwMode="auto">
          <a:xfrm>
            <a:off x="9038582" y="472456"/>
            <a:ext cx="315309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pPr>
              <a:lnSpc>
                <a:spcPct val="100000"/>
              </a:lnSpc>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Στόχοι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3" name="Google Shape;703;p5">
            <a:extLst>
              <a:ext uri="{FF2B5EF4-FFF2-40B4-BE49-F238E27FC236}">
                <a16:creationId xmlns:a16="http://schemas.microsoft.com/office/drawing/2014/main" xmlns="" id="{7CE3EF95-58B2-4C39-81A8-E40E386DD2F9}"/>
              </a:ext>
            </a:extLst>
          </p:cNvPr>
          <p:cNvSpPr/>
          <p:nvPr/>
        </p:nvSpPr>
        <p:spPr>
          <a:xfrm>
            <a:off x="285402" y="856776"/>
            <a:ext cx="2760951" cy="1534092"/>
          </a:xfrm>
          <a:prstGeom prst="rect">
            <a:avLst/>
          </a:prstGeom>
          <a:solidFill>
            <a:schemeClr val="accent4">
              <a:lumMod val="5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
                <a:prstClr val="white"/>
              </a:buClr>
              <a:buSzPts val="1400"/>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Arial"/>
              <a:cs typeface="Arial"/>
              <a:sym typeface="Arial"/>
            </a:endParaRPr>
          </a:p>
        </p:txBody>
      </p:sp>
      <p:sp>
        <p:nvSpPr>
          <p:cNvPr id="14" name="Rectangle: Diagonal Corners Snipped 13">
            <a:extLst>
              <a:ext uri="{FF2B5EF4-FFF2-40B4-BE49-F238E27FC236}">
                <a16:creationId xmlns:a16="http://schemas.microsoft.com/office/drawing/2014/main" xmlns="" id="{244C0431-88FE-45CF-B038-59074BA88D08}"/>
              </a:ext>
            </a:extLst>
          </p:cNvPr>
          <p:cNvSpPr/>
          <p:nvPr/>
        </p:nvSpPr>
        <p:spPr>
          <a:xfrm>
            <a:off x="285403" y="745080"/>
            <a:ext cx="237880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ΣΠ1 Μια Εξυπνότερη Ευρώπη</a:t>
            </a:r>
          </a:p>
        </p:txBody>
      </p:sp>
      <p:grpSp>
        <p:nvGrpSpPr>
          <p:cNvPr id="15" name="Group 14">
            <a:extLst>
              <a:ext uri="{FF2B5EF4-FFF2-40B4-BE49-F238E27FC236}">
                <a16:creationId xmlns:a16="http://schemas.microsoft.com/office/drawing/2014/main" xmlns="" id="{457CB8F1-E814-4391-B6C2-504CFDAAC19C}"/>
              </a:ext>
            </a:extLst>
          </p:cNvPr>
          <p:cNvGrpSpPr>
            <a:grpSpLocks noChangeAspect="1"/>
          </p:cNvGrpSpPr>
          <p:nvPr/>
        </p:nvGrpSpPr>
        <p:grpSpPr>
          <a:xfrm>
            <a:off x="363539" y="1376252"/>
            <a:ext cx="503989" cy="502094"/>
            <a:chOff x="4367213" y="3784600"/>
            <a:chExt cx="422275" cy="420688"/>
          </a:xfrm>
          <a:solidFill>
            <a:schemeClr val="bg1"/>
          </a:solidFill>
        </p:grpSpPr>
        <p:sp>
          <p:nvSpPr>
            <p:cNvPr id="16" name="Freeform 124">
              <a:extLst>
                <a:ext uri="{FF2B5EF4-FFF2-40B4-BE49-F238E27FC236}">
                  <a16:creationId xmlns:a16="http://schemas.microsoft.com/office/drawing/2014/main" xmlns="" id="{5BD058FC-2965-464C-93A3-398A2608892D}"/>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25">
              <a:extLst>
                <a:ext uri="{FF2B5EF4-FFF2-40B4-BE49-F238E27FC236}">
                  <a16:creationId xmlns:a16="http://schemas.microsoft.com/office/drawing/2014/main" xmlns="" id="{AE5C2A79-8409-48D3-A9C1-EA258B2D23D1}"/>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26">
              <a:extLst>
                <a:ext uri="{FF2B5EF4-FFF2-40B4-BE49-F238E27FC236}">
                  <a16:creationId xmlns:a16="http://schemas.microsoft.com/office/drawing/2014/main" xmlns="" id="{3254D3E9-1A8F-4495-9D11-D1B09E7D3633}"/>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27">
              <a:extLst>
                <a:ext uri="{FF2B5EF4-FFF2-40B4-BE49-F238E27FC236}">
                  <a16:creationId xmlns:a16="http://schemas.microsoft.com/office/drawing/2014/main" xmlns="" id="{C7834D8F-26C7-47F9-95BF-9496D88AC703}"/>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xmlns="" id="{06FCCB29-BE53-4DEE-9A7F-9513AAAC8B83}"/>
              </a:ext>
            </a:extLst>
          </p:cNvPr>
          <p:cNvSpPr txBox="1"/>
          <p:nvPr/>
        </p:nvSpPr>
        <p:spPr>
          <a:xfrm>
            <a:off x="1023496" y="1104451"/>
            <a:ext cx="1935525" cy="126188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Προώθηση καινοτόμου και έξυπνου οικονομικού μετασχηματισμού</a:t>
            </a:r>
            <a:endParaRPr lang="el-GR" sz="1200" kern="1200" dirty="0">
              <a:solidFill>
                <a:prstClr val="white"/>
              </a:solidFill>
              <a:latin typeface="Calibri" panose="020F0502020204030204"/>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br>
            <a:r>
              <a:rPr lang="el-GR" sz="1600" b="1" kern="1200" dirty="0">
                <a:solidFill>
                  <a:prstClr val="white"/>
                </a:solidFill>
                <a:latin typeface="Calibri" panose="020F0502020204030204"/>
                <a:ea typeface="+mn-ea"/>
                <a:cs typeface="+mn-cs"/>
              </a:rPr>
              <a:t>20</a:t>
            </a: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rPr>
              <a:t>των συνολικών</a:t>
            </a:r>
            <a:r>
              <a:rPr lang="el-GR" sz="1200" b="1" kern="1200" dirty="0">
                <a:solidFill>
                  <a:prstClr val="white"/>
                </a:solidFill>
                <a:latin typeface="Calibri" panose="020F0502020204030204"/>
                <a:ea typeface="+mn-ea"/>
                <a:cs typeface="+mn-cs"/>
              </a:rPr>
              <a:t> πόρων</a:t>
            </a:r>
            <a:endPar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Google Shape;703;p5">
            <a:extLst>
              <a:ext uri="{FF2B5EF4-FFF2-40B4-BE49-F238E27FC236}">
                <a16:creationId xmlns:a16="http://schemas.microsoft.com/office/drawing/2014/main" xmlns="" id="{9E8597DB-EB33-445D-9964-E50AA9EC7B2A}"/>
              </a:ext>
            </a:extLst>
          </p:cNvPr>
          <p:cNvSpPr/>
          <p:nvPr/>
        </p:nvSpPr>
        <p:spPr>
          <a:xfrm>
            <a:off x="3506207" y="909964"/>
            <a:ext cx="2805597" cy="1471559"/>
          </a:xfrm>
          <a:prstGeom prst="rect">
            <a:avLst/>
          </a:prstGeom>
          <a:solidFill>
            <a:schemeClr val="accent5">
              <a:lumMod val="75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22" name="Freeform 13">
            <a:extLst>
              <a:ext uri="{FF2B5EF4-FFF2-40B4-BE49-F238E27FC236}">
                <a16:creationId xmlns:a16="http://schemas.microsoft.com/office/drawing/2014/main" xmlns="" id="{9BA2D1A9-0DC1-45D0-9F92-D21FCE2B31E3}"/>
              </a:ext>
            </a:extLst>
          </p:cNvPr>
          <p:cNvSpPr>
            <a:spLocks noChangeAspect="1" noEditPoints="1"/>
          </p:cNvSpPr>
          <p:nvPr/>
        </p:nvSpPr>
        <p:spPr bwMode="auto">
          <a:xfrm>
            <a:off x="3588051" y="1376252"/>
            <a:ext cx="510241" cy="510241"/>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bg1"/>
          </a:solidFill>
          <a:ln>
            <a:solidFill>
              <a:schemeClr val="bg1"/>
            </a:solidFill>
          </a:ln>
        </p:spPr>
        <p:txBody>
          <a:bodyPr vert="horz" wrap="square" lIns="54650" tIns="27325" rIns="54650" bIns="27325" numCol="1" anchor="t" anchorCtr="0" compatLnSpc="1">
            <a:prstTxWarp prst="textNoShape">
              <a:avLst/>
            </a:prstTxWarp>
          </a:bodyPr>
          <a:lstStyle/>
          <a:p>
            <a:pPr marL="0" marR="0" lvl="0" indent="0" algn="l" defTabSz="728663" rtl="0" eaLnBrk="1" fontAlgn="auto" latinLnBrk="0" hangingPunct="1">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04A02"/>
              </a:solidFill>
              <a:effectLst/>
              <a:uLnTx/>
              <a:uFillTx/>
              <a:latin typeface="Arial" panose="020B0604020202020204" pitchFamily="34" charset="0"/>
              <a:ea typeface="+mn-ea"/>
              <a:cs typeface="Arial" panose="020B0604020202020204" pitchFamily="34" charset="0"/>
            </a:endParaRPr>
          </a:p>
        </p:txBody>
      </p:sp>
      <p:sp>
        <p:nvSpPr>
          <p:cNvPr id="24" name="Rectangle: Diagonal Corners Snipped 23">
            <a:extLst>
              <a:ext uri="{FF2B5EF4-FFF2-40B4-BE49-F238E27FC236}">
                <a16:creationId xmlns:a16="http://schemas.microsoft.com/office/drawing/2014/main" xmlns="" id="{AA46C773-72BD-4CBD-8519-9E9E46E916D7}"/>
              </a:ext>
            </a:extLst>
          </p:cNvPr>
          <p:cNvSpPr/>
          <p:nvPr/>
        </p:nvSpPr>
        <p:spPr>
          <a:xfrm>
            <a:off x="3506208" y="745285"/>
            <a:ext cx="246165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ΣΠ2 Μια πιο πράσινη Ευρώπη</a:t>
            </a:r>
          </a:p>
        </p:txBody>
      </p:sp>
      <p:sp>
        <p:nvSpPr>
          <p:cNvPr id="25" name="Google Shape;703;p5">
            <a:extLst>
              <a:ext uri="{FF2B5EF4-FFF2-40B4-BE49-F238E27FC236}">
                <a16:creationId xmlns:a16="http://schemas.microsoft.com/office/drawing/2014/main" xmlns="" id="{9DF03D05-26C5-47DD-A0A2-5A7B3C18FD50}"/>
              </a:ext>
            </a:extLst>
          </p:cNvPr>
          <p:cNvSpPr/>
          <p:nvPr/>
        </p:nvSpPr>
        <p:spPr>
          <a:xfrm>
            <a:off x="291518" y="2673276"/>
            <a:ext cx="2754639" cy="1747540"/>
          </a:xfrm>
          <a:prstGeom prst="rect">
            <a:avLst/>
          </a:prstGeom>
          <a:solidFill>
            <a:schemeClr val="accent5">
              <a:lumMod val="60000"/>
              <a:lumOff val="4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Diagonal Corners Snipped 25">
            <a:extLst>
              <a:ext uri="{FF2B5EF4-FFF2-40B4-BE49-F238E27FC236}">
                <a16:creationId xmlns:a16="http://schemas.microsoft.com/office/drawing/2014/main" xmlns="" id="{4C13BA83-FA56-4214-91B3-D727082C9063}"/>
              </a:ext>
            </a:extLst>
          </p:cNvPr>
          <p:cNvSpPr/>
          <p:nvPr/>
        </p:nvSpPr>
        <p:spPr>
          <a:xfrm>
            <a:off x="290841" y="2452562"/>
            <a:ext cx="2373363"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ΣΠ3 Μια πιο διασυνδεδεμένη Ευρώπη</a:t>
            </a:r>
          </a:p>
        </p:txBody>
      </p:sp>
      <p:sp>
        <p:nvSpPr>
          <p:cNvPr id="32" name="Google Shape;703;p5">
            <a:extLst>
              <a:ext uri="{FF2B5EF4-FFF2-40B4-BE49-F238E27FC236}">
                <a16:creationId xmlns:a16="http://schemas.microsoft.com/office/drawing/2014/main" xmlns="" id="{87655D54-B7A5-428C-BEF2-CF40E6B8F240}"/>
              </a:ext>
            </a:extLst>
          </p:cNvPr>
          <p:cNvSpPr/>
          <p:nvPr/>
        </p:nvSpPr>
        <p:spPr>
          <a:xfrm>
            <a:off x="3510375" y="2618961"/>
            <a:ext cx="2801295" cy="1799761"/>
          </a:xfrm>
          <a:prstGeom prst="rect">
            <a:avLst/>
          </a:prstGeom>
          <a:solidFill>
            <a:schemeClr val="accent5">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Diagonal Corners Snipped 32">
            <a:extLst>
              <a:ext uri="{FF2B5EF4-FFF2-40B4-BE49-F238E27FC236}">
                <a16:creationId xmlns:a16="http://schemas.microsoft.com/office/drawing/2014/main" xmlns="" id="{CA1059E6-411E-4345-B493-9C117721FC81}"/>
              </a:ext>
            </a:extLst>
          </p:cNvPr>
          <p:cNvSpPr/>
          <p:nvPr/>
        </p:nvSpPr>
        <p:spPr>
          <a:xfrm>
            <a:off x="3510191" y="2480760"/>
            <a:ext cx="2413699"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lang="el-GR" b="1" kern="1200" dirty="0">
                <a:solidFill>
                  <a:prstClr val="white"/>
                </a:solidFill>
                <a:latin typeface="Calibri" panose="020F0502020204030204"/>
                <a:ea typeface="+mn-ea"/>
                <a:sym typeface="Georgia"/>
              </a:rPr>
              <a:t>ΣΠ4 Μια πιο κοινωνική Ευρώπη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34" name="Freeform 23">
            <a:extLst>
              <a:ext uri="{FF2B5EF4-FFF2-40B4-BE49-F238E27FC236}">
                <a16:creationId xmlns:a16="http://schemas.microsoft.com/office/drawing/2014/main" xmlns="" id="{03ACC9FB-81AB-46E6-9CF7-A4ADCF2C5F1D}"/>
              </a:ext>
            </a:extLst>
          </p:cNvPr>
          <p:cNvSpPr>
            <a:spLocks noChangeAspect="1" noEditPoints="1"/>
          </p:cNvSpPr>
          <p:nvPr/>
        </p:nvSpPr>
        <p:spPr bwMode="auto">
          <a:xfrm>
            <a:off x="3605549" y="3427952"/>
            <a:ext cx="557191" cy="510767"/>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sp>
        <p:nvSpPr>
          <p:cNvPr id="41" name="Google Shape;703;p5">
            <a:extLst>
              <a:ext uri="{FF2B5EF4-FFF2-40B4-BE49-F238E27FC236}">
                <a16:creationId xmlns:a16="http://schemas.microsoft.com/office/drawing/2014/main" xmlns="" id="{3E3402E8-6062-46BF-8822-DF2DF03A9BA5}"/>
              </a:ext>
            </a:extLst>
          </p:cNvPr>
          <p:cNvSpPr/>
          <p:nvPr/>
        </p:nvSpPr>
        <p:spPr>
          <a:xfrm>
            <a:off x="257538" y="4699539"/>
            <a:ext cx="2817385" cy="1968824"/>
          </a:xfrm>
          <a:prstGeom prst="rect">
            <a:avLst/>
          </a:prstGeom>
          <a:solidFill>
            <a:schemeClr val="accent6">
              <a:lumMod val="40000"/>
              <a:lumOff val="6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Diagonal Corners Snipped 41">
            <a:extLst>
              <a:ext uri="{FF2B5EF4-FFF2-40B4-BE49-F238E27FC236}">
                <a16:creationId xmlns:a16="http://schemas.microsoft.com/office/drawing/2014/main" xmlns="" id="{7D345545-55D5-47FE-85F4-D7B32C84BD65}"/>
              </a:ext>
            </a:extLst>
          </p:cNvPr>
          <p:cNvSpPr/>
          <p:nvPr/>
        </p:nvSpPr>
        <p:spPr>
          <a:xfrm>
            <a:off x="257538" y="4478860"/>
            <a:ext cx="2409258"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ΣΠ5 Μια Ευρώπη πιο κοντά στους πολίτες της</a:t>
            </a:r>
          </a:p>
        </p:txBody>
      </p:sp>
      <p:grpSp>
        <p:nvGrpSpPr>
          <p:cNvPr id="43" name="Group 42">
            <a:extLst>
              <a:ext uri="{FF2B5EF4-FFF2-40B4-BE49-F238E27FC236}">
                <a16:creationId xmlns:a16="http://schemas.microsoft.com/office/drawing/2014/main" xmlns="" id="{2322E868-AEC3-466A-9FFD-0EE97081A834}"/>
              </a:ext>
            </a:extLst>
          </p:cNvPr>
          <p:cNvGrpSpPr>
            <a:grpSpLocks noChangeAspect="1"/>
          </p:cNvGrpSpPr>
          <p:nvPr/>
        </p:nvGrpSpPr>
        <p:grpSpPr>
          <a:xfrm>
            <a:off x="307923" y="5475769"/>
            <a:ext cx="542775" cy="658637"/>
            <a:chOff x="-1565807" y="9312867"/>
            <a:chExt cx="426447" cy="426447"/>
          </a:xfrm>
          <a:solidFill>
            <a:schemeClr val="tx1"/>
          </a:solidFill>
        </p:grpSpPr>
        <p:sp>
          <p:nvSpPr>
            <p:cNvPr id="44" name="Freeform 43">
              <a:extLst>
                <a:ext uri="{FF2B5EF4-FFF2-40B4-BE49-F238E27FC236}">
                  <a16:creationId xmlns:a16="http://schemas.microsoft.com/office/drawing/2014/main" xmlns="" id="{95D0D914-C7C7-4C21-9F55-C830A14E9AD1}"/>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a:extLst>
                <a:ext uri="{FF2B5EF4-FFF2-40B4-BE49-F238E27FC236}">
                  <a16:creationId xmlns:a16="http://schemas.microsoft.com/office/drawing/2014/main" xmlns="" id="{5C25F6BD-A22E-494B-A4C7-2C7A08A792F2}"/>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Google Shape;703;p5">
            <a:extLst>
              <a:ext uri="{FF2B5EF4-FFF2-40B4-BE49-F238E27FC236}">
                <a16:creationId xmlns:a16="http://schemas.microsoft.com/office/drawing/2014/main" xmlns="" id="{9D92C814-D0C6-46A1-B677-20AACB282B58}"/>
              </a:ext>
            </a:extLst>
          </p:cNvPr>
          <p:cNvSpPr/>
          <p:nvPr/>
        </p:nvSpPr>
        <p:spPr>
          <a:xfrm>
            <a:off x="3506207" y="4635742"/>
            <a:ext cx="2871043" cy="1968824"/>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Diagonal Corners Snipped 47">
            <a:extLst>
              <a:ext uri="{FF2B5EF4-FFF2-40B4-BE49-F238E27FC236}">
                <a16:creationId xmlns:a16="http://schemas.microsoft.com/office/drawing/2014/main" xmlns="" id="{1E41FE18-4F24-4254-90FA-ABFB358C5428}"/>
              </a:ext>
            </a:extLst>
          </p:cNvPr>
          <p:cNvSpPr/>
          <p:nvPr/>
        </p:nvSpPr>
        <p:spPr>
          <a:xfrm>
            <a:off x="3482683" y="4484613"/>
            <a:ext cx="2438012"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Ειδικός στόχος Δίκαιη</a:t>
            </a:r>
            <a:r>
              <a:rPr lang="el-GR" b="1" kern="1200" dirty="0">
                <a:solidFill>
                  <a:prstClr val="white"/>
                </a:solidFill>
                <a:latin typeface="Calibri" panose="020F0502020204030204"/>
                <a:ea typeface="+mn-ea"/>
                <a:sym typeface="Georgia"/>
              </a:rPr>
              <a:t> Μετάβαση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4" name="TextBox 53">
            <a:extLst>
              <a:ext uri="{FF2B5EF4-FFF2-40B4-BE49-F238E27FC236}">
                <a16:creationId xmlns:a16="http://schemas.microsoft.com/office/drawing/2014/main" xmlns="" id="{B2DB5DF8-9D7D-468D-B3E2-836E68DAD9CF}"/>
              </a:ext>
            </a:extLst>
          </p:cNvPr>
          <p:cNvSpPr txBox="1"/>
          <p:nvPr/>
        </p:nvSpPr>
        <p:spPr>
          <a:xfrm>
            <a:off x="941480" y="5190502"/>
            <a:ext cx="2089739" cy="1292662"/>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Προώθηση βιώσιμης και ολοκληρωμένης ανάπτυξης, μέσω της στήριξης τοπικών πρωτοβουλιών</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6% </a:t>
            </a:r>
            <a:r>
              <a:rPr lang="el-GR" sz="1200" b="1" kern="1200" dirty="0">
                <a:solidFill>
                  <a:schemeClr val="tx1"/>
                </a:solidFill>
                <a:latin typeface="Calibri" panose="020F0502020204030204"/>
                <a:ea typeface="+mn-ea"/>
                <a:cs typeface="+mn-cs"/>
              </a:rPr>
              <a:t>των συνολικών πόρων</a:t>
            </a:r>
          </a:p>
        </p:txBody>
      </p:sp>
      <p:sp>
        <p:nvSpPr>
          <p:cNvPr id="55" name="TextBox 54">
            <a:extLst>
              <a:ext uri="{FF2B5EF4-FFF2-40B4-BE49-F238E27FC236}">
                <a16:creationId xmlns:a16="http://schemas.microsoft.com/office/drawing/2014/main" xmlns="" id="{56A373E2-F5DF-418E-9FF8-F8BB6FE87BD4}"/>
              </a:ext>
            </a:extLst>
          </p:cNvPr>
          <p:cNvSpPr txBox="1"/>
          <p:nvPr/>
        </p:nvSpPr>
        <p:spPr>
          <a:xfrm>
            <a:off x="920138" y="3041891"/>
            <a:ext cx="2126020"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Ανάπτυξη προσβάσιμων, υψηλής ποιότητας, </a:t>
            </a:r>
            <a:r>
              <a:rPr lang="el-GR" sz="1200" kern="1200" dirty="0" err="1">
                <a:solidFill>
                  <a:schemeClr val="tx1"/>
                </a:solidFill>
                <a:latin typeface="Calibri" panose="020F0502020204030204"/>
                <a:ea typeface="+mn-ea"/>
                <a:cs typeface="+mn-cs"/>
              </a:rPr>
              <a:t>πολυτροπικών</a:t>
            </a:r>
            <a:r>
              <a:rPr lang="el-GR" sz="1200" kern="1200" dirty="0">
                <a:solidFill>
                  <a:schemeClr val="tx1"/>
                </a:solidFill>
                <a:latin typeface="Calibri" panose="020F0502020204030204"/>
                <a:ea typeface="+mn-ea"/>
                <a:cs typeface="+mn-cs"/>
              </a:rPr>
              <a:t>, έξυπνων και βιώσιμων υποδομών και συστημάτων μεταφορών</a:t>
            </a:r>
          </a:p>
          <a:p>
            <a:pPr lvl="0">
              <a:buClrTx/>
              <a:defRPr/>
            </a:pPr>
            <a:r>
              <a:rPr lang="el-GR" sz="1600" b="1" kern="1200" dirty="0">
                <a:solidFill>
                  <a:schemeClr val="tx1"/>
                </a:solidFill>
                <a:latin typeface="Calibri" panose="020F0502020204030204"/>
                <a:ea typeface="+mn-ea"/>
                <a:cs typeface="+mn-cs"/>
              </a:rPr>
              <a:t>8% </a:t>
            </a:r>
            <a:r>
              <a:rPr lang="el-GR" sz="1200" b="1" kern="1200" dirty="0">
                <a:solidFill>
                  <a:schemeClr val="tx1"/>
                </a:solidFill>
                <a:latin typeface="Calibri" panose="020F0502020204030204"/>
                <a:ea typeface="+mn-ea"/>
                <a:cs typeface="+mn-cs"/>
              </a:rPr>
              <a:t>των συνολικών πόρων</a:t>
            </a:r>
          </a:p>
        </p:txBody>
      </p:sp>
      <p:sp>
        <p:nvSpPr>
          <p:cNvPr id="56" name="TextBox 55">
            <a:extLst>
              <a:ext uri="{FF2B5EF4-FFF2-40B4-BE49-F238E27FC236}">
                <a16:creationId xmlns:a16="http://schemas.microsoft.com/office/drawing/2014/main" xmlns="" id="{0AA25522-0FC8-4400-8389-6CA997CB2A53}"/>
              </a:ext>
            </a:extLst>
          </p:cNvPr>
          <p:cNvSpPr txBox="1"/>
          <p:nvPr/>
        </p:nvSpPr>
        <p:spPr>
          <a:xfrm>
            <a:off x="4139763" y="3125370"/>
            <a:ext cx="2171908"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Επένδυση σε ανθρώπινο δυναμικό και διασφάλιση ισότιμης πρόσβασης σε ποιοτικές υπηρεσίες και αγαθά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30% </a:t>
            </a:r>
            <a:r>
              <a:rPr lang="el-GR" sz="1200" b="1" kern="1200" dirty="0">
                <a:solidFill>
                  <a:schemeClr val="tx1"/>
                </a:solidFill>
                <a:latin typeface="Calibri" panose="020F0502020204030204"/>
                <a:ea typeface="+mn-ea"/>
                <a:cs typeface="+mn-cs"/>
              </a:rPr>
              <a:t>των συνολικών πόρων</a:t>
            </a:r>
          </a:p>
        </p:txBody>
      </p:sp>
      <p:sp>
        <p:nvSpPr>
          <p:cNvPr id="57" name="TextBox 56">
            <a:extLst>
              <a:ext uri="{FF2B5EF4-FFF2-40B4-BE49-F238E27FC236}">
                <a16:creationId xmlns:a16="http://schemas.microsoft.com/office/drawing/2014/main" xmlns="" id="{35BBD46B-8DDE-4264-98DE-6AB36E2899D8}"/>
              </a:ext>
            </a:extLst>
          </p:cNvPr>
          <p:cNvSpPr txBox="1"/>
          <p:nvPr/>
        </p:nvSpPr>
        <p:spPr>
          <a:xfrm>
            <a:off x="4130622" y="1039945"/>
            <a:ext cx="2181048" cy="1261884"/>
          </a:xfrm>
          <a:prstGeom prst="rect">
            <a:avLst/>
          </a:prstGeom>
          <a:noFill/>
        </p:spPr>
        <p:txBody>
          <a:bodyPr wrap="square" rtlCol="0">
            <a:spAutoFit/>
          </a:bodyPr>
          <a:lstStyle/>
          <a:p>
            <a:pPr lvl="0">
              <a:buClrTx/>
              <a:defRPr/>
            </a:pPr>
            <a:r>
              <a:rPr lang="el-GR" sz="1200" kern="1200" dirty="0">
                <a:solidFill>
                  <a:prstClr val="white"/>
                </a:solidFill>
                <a:latin typeface="Calibri" panose="020F0502020204030204"/>
                <a:ea typeface="+mn-ea"/>
                <a:cs typeface="+mn-cs"/>
              </a:rPr>
              <a:t>Προώθησης καθαρής και δίκαιης ενεργειακής μετάβασης, των πράσινων και γαλάζιων επενδύσεων</a:t>
            </a:r>
          </a:p>
          <a:p>
            <a:pPr lvl="0">
              <a:buClrTx/>
              <a:defRPr/>
            </a:pPr>
            <a:endParaRPr lang="el-GR" sz="1200" b="1" kern="1200" dirty="0">
              <a:solidFill>
                <a:prstClr val="white"/>
              </a:solidFill>
              <a:latin typeface="Calibri" panose="020F0502020204030204"/>
              <a:ea typeface="+mn-ea"/>
              <a:cs typeface="+mn-cs"/>
            </a:endParaRPr>
          </a:p>
          <a:p>
            <a:pPr lvl="0">
              <a:buClrTx/>
              <a:defRPr/>
            </a:pPr>
            <a:r>
              <a:rPr lang="el-GR" sz="1600" b="1" kern="1200" dirty="0">
                <a:solidFill>
                  <a:prstClr val="white"/>
                </a:solidFill>
                <a:latin typeface="Calibri" panose="020F0502020204030204"/>
                <a:ea typeface="+mn-ea"/>
                <a:cs typeface="+mn-cs"/>
              </a:rPr>
              <a:t>27%</a:t>
            </a:r>
            <a:r>
              <a:rPr lang="el-GR" sz="1200" b="1" kern="1200" dirty="0">
                <a:solidFill>
                  <a:prstClr val="white"/>
                </a:solidFill>
                <a:latin typeface="Calibri" panose="020F0502020204030204"/>
                <a:ea typeface="+mn-ea"/>
                <a:cs typeface="+mn-cs"/>
              </a:rPr>
              <a:t> των συνολικών πόρων</a:t>
            </a:r>
          </a:p>
        </p:txBody>
      </p:sp>
      <p:sp>
        <p:nvSpPr>
          <p:cNvPr id="58" name="TextBox 57">
            <a:extLst>
              <a:ext uri="{FF2B5EF4-FFF2-40B4-BE49-F238E27FC236}">
                <a16:creationId xmlns:a16="http://schemas.microsoft.com/office/drawing/2014/main" xmlns="" id="{9C553E9E-8345-42F3-814E-90695CCC3D2F}"/>
              </a:ext>
            </a:extLst>
          </p:cNvPr>
          <p:cNvSpPr txBox="1"/>
          <p:nvPr/>
        </p:nvSpPr>
        <p:spPr>
          <a:xfrm>
            <a:off x="4223534" y="5126136"/>
            <a:ext cx="2161108" cy="1446550"/>
          </a:xfrm>
          <a:prstGeom prst="rect">
            <a:avLst/>
          </a:prstGeom>
          <a:noFill/>
        </p:spPr>
        <p:txBody>
          <a:bodyPr wrap="square" rtlCol="0">
            <a:spAutoFit/>
          </a:bodyPr>
          <a:lstStyle/>
          <a:p>
            <a:pPr lvl="0">
              <a:buClrTx/>
              <a:defRPr/>
            </a:pPr>
            <a:r>
              <a:rPr lang="el-GR" sz="1200" kern="1200" dirty="0" err="1">
                <a:solidFill>
                  <a:schemeClr val="tx1"/>
                </a:solidFill>
                <a:latin typeface="Calibri" panose="020F0502020204030204"/>
                <a:ea typeface="+mn-ea"/>
                <a:cs typeface="+mn-cs"/>
              </a:rPr>
              <a:t>Στοχευμένες</a:t>
            </a:r>
            <a:r>
              <a:rPr lang="el-GR" sz="1200" kern="1200" dirty="0">
                <a:solidFill>
                  <a:schemeClr val="tx1"/>
                </a:solidFill>
                <a:latin typeface="Calibri" panose="020F0502020204030204"/>
                <a:ea typeface="+mn-ea"/>
                <a:cs typeface="+mn-cs"/>
              </a:rPr>
              <a:t> δράσεις για την απεξάρτηση από το λιγνίτη στις περιοχές της Δυτικής Μακεδονίας, τη Μεγαλόπολη και τα νησιά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7% </a:t>
            </a:r>
            <a:r>
              <a:rPr lang="el-GR" sz="1200" b="1" kern="1200" dirty="0">
                <a:solidFill>
                  <a:schemeClr val="tx1"/>
                </a:solidFill>
                <a:latin typeface="Calibri" panose="020F0502020204030204"/>
                <a:ea typeface="+mn-ea"/>
                <a:cs typeface="+mn-cs"/>
              </a:rPr>
              <a:t>των συνολικών πόρων</a:t>
            </a:r>
            <a:endParaRPr kumimoji="0" lang="el-G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xmlns="" id="{44737F16-A341-4761-8534-78A6DB92DBD8}"/>
              </a:ext>
            </a:extLst>
          </p:cNvPr>
          <p:cNvGrpSpPr>
            <a:grpSpLocks noChangeAspect="1"/>
          </p:cNvGrpSpPr>
          <p:nvPr/>
        </p:nvGrpSpPr>
        <p:grpSpPr>
          <a:xfrm>
            <a:off x="350132" y="3484085"/>
            <a:ext cx="571500" cy="571500"/>
            <a:chOff x="4287838" y="1854201"/>
            <a:chExt cx="149225" cy="149225"/>
          </a:xfrm>
          <a:solidFill>
            <a:schemeClr val="tx1"/>
          </a:solidFill>
        </p:grpSpPr>
        <p:sp>
          <p:nvSpPr>
            <p:cNvPr id="60" name="Freeform 159">
              <a:extLst>
                <a:ext uri="{FF2B5EF4-FFF2-40B4-BE49-F238E27FC236}">
                  <a16:creationId xmlns:a16="http://schemas.microsoft.com/office/drawing/2014/main" xmlns="" id="{E61E5938-08DE-4A9C-BADC-FD93D4D3D04B}"/>
                </a:ext>
              </a:extLst>
            </p:cNvPr>
            <p:cNvSpPr>
              <a:spLocks noEditPoints="1"/>
            </p:cNvSpPr>
            <p:nvPr/>
          </p:nvSpPr>
          <p:spPr bwMode="auto">
            <a:xfrm>
              <a:off x="4287838" y="1854201"/>
              <a:ext cx="149225" cy="149225"/>
            </a:xfrm>
            <a:custGeom>
              <a:avLst/>
              <a:gdLst>
                <a:gd name="T0" fmla="*/ 0 w 94"/>
                <a:gd name="T1" fmla="*/ 0 h 94"/>
                <a:gd name="T2" fmla="*/ 0 w 94"/>
                <a:gd name="T3" fmla="*/ 94 h 94"/>
                <a:gd name="T4" fmla="*/ 94 w 94"/>
                <a:gd name="T5" fmla="*/ 94 h 94"/>
                <a:gd name="T6" fmla="*/ 94 w 94"/>
                <a:gd name="T7" fmla="*/ 0 h 94"/>
                <a:gd name="T8" fmla="*/ 0 w 94"/>
                <a:gd name="T9" fmla="*/ 0 h 94"/>
                <a:gd name="T10" fmla="*/ 90 w 94"/>
                <a:gd name="T11" fmla="*/ 90 h 94"/>
                <a:gd name="T12" fmla="*/ 4 w 94"/>
                <a:gd name="T13" fmla="*/ 90 h 94"/>
                <a:gd name="T14" fmla="*/ 4 w 94"/>
                <a:gd name="T15" fmla="*/ 4 h 94"/>
                <a:gd name="T16" fmla="*/ 90 w 94"/>
                <a:gd name="T17" fmla="*/ 4 h 94"/>
                <a:gd name="T18" fmla="*/ 90 w 94"/>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0" y="0"/>
                  </a:moveTo>
                  <a:lnTo>
                    <a:pt x="0" y="94"/>
                  </a:lnTo>
                  <a:lnTo>
                    <a:pt x="94" y="94"/>
                  </a:lnTo>
                  <a:lnTo>
                    <a:pt x="94" y="0"/>
                  </a:lnTo>
                  <a:lnTo>
                    <a:pt x="0" y="0"/>
                  </a:lnTo>
                  <a:close/>
                  <a:moveTo>
                    <a:pt x="90" y="90"/>
                  </a:moveTo>
                  <a:lnTo>
                    <a:pt x="4" y="90"/>
                  </a:lnTo>
                  <a:lnTo>
                    <a:pt x="4" y="4"/>
                  </a:lnTo>
                  <a:lnTo>
                    <a:pt x="90" y="4"/>
                  </a:lnTo>
                  <a:lnTo>
                    <a:pt x="90"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60">
              <a:extLst>
                <a:ext uri="{FF2B5EF4-FFF2-40B4-BE49-F238E27FC236}">
                  <a16:creationId xmlns:a16="http://schemas.microsoft.com/office/drawing/2014/main" xmlns="" id="{31706CA2-0D0F-484C-A1E1-16B97FD69929}"/>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161">
              <a:extLst>
                <a:ext uri="{FF2B5EF4-FFF2-40B4-BE49-F238E27FC236}">
                  <a16:creationId xmlns:a16="http://schemas.microsoft.com/office/drawing/2014/main" xmlns="" id="{C412E4F8-A319-4B93-ADC0-631D76A8EC37}"/>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62">
              <a:extLst>
                <a:ext uri="{FF2B5EF4-FFF2-40B4-BE49-F238E27FC236}">
                  <a16:creationId xmlns:a16="http://schemas.microsoft.com/office/drawing/2014/main" xmlns="" id="{5C5CBC0E-AF49-4C17-8C29-2194793133E6}"/>
                </a:ext>
              </a:extLst>
            </p:cNvPr>
            <p:cNvSpPr>
              <a:spLocks noEditPoints="1"/>
            </p:cNvSpPr>
            <p:nvPr/>
          </p:nvSpPr>
          <p:spPr bwMode="auto">
            <a:xfrm>
              <a:off x="4308475" y="1881188"/>
              <a:ext cx="101600" cy="96838"/>
            </a:xfrm>
            <a:custGeom>
              <a:avLst/>
              <a:gdLst>
                <a:gd name="T0" fmla="*/ 94 w 131"/>
                <a:gd name="T1" fmla="*/ 106 h 125"/>
                <a:gd name="T2" fmla="*/ 112 w 131"/>
                <a:gd name="T3" fmla="*/ 125 h 125"/>
                <a:gd name="T4" fmla="*/ 131 w 131"/>
                <a:gd name="T5" fmla="*/ 106 h 125"/>
                <a:gd name="T6" fmla="*/ 112 w 131"/>
                <a:gd name="T7" fmla="*/ 87 h 125"/>
                <a:gd name="T8" fmla="*/ 97 w 131"/>
                <a:gd name="T9" fmla="*/ 95 h 125"/>
                <a:gd name="T10" fmla="*/ 97 w 131"/>
                <a:gd name="T11" fmla="*/ 96 h 125"/>
                <a:gd name="T12" fmla="*/ 38 w 131"/>
                <a:gd name="T13" fmla="*/ 65 h 125"/>
                <a:gd name="T14" fmla="*/ 38 w 131"/>
                <a:gd name="T15" fmla="*/ 64 h 125"/>
                <a:gd name="T16" fmla="*/ 38 w 131"/>
                <a:gd name="T17" fmla="*/ 62 h 125"/>
                <a:gd name="T18" fmla="*/ 38 w 131"/>
                <a:gd name="T19" fmla="*/ 60 h 125"/>
                <a:gd name="T20" fmla="*/ 38 w 131"/>
                <a:gd name="T21" fmla="*/ 60 h 125"/>
                <a:gd name="T22" fmla="*/ 97 w 131"/>
                <a:gd name="T23" fmla="*/ 29 h 125"/>
                <a:gd name="T24" fmla="*/ 97 w 131"/>
                <a:gd name="T25" fmla="*/ 29 h 125"/>
                <a:gd name="T26" fmla="*/ 112 w 131"/>
                <a:gd name="T27" fmla="*/ 37 h 125"/>
                <a:gd name="T28" fmla="*/ 131 w 131"/>
                <a:gd name="T29" fmla="*/ 18 h 125"/>
                <a:gd name="T30" fmla="*/ 112 w 131"/>
                <a:gd name="T31" fmla="*/ 0 h 125"/>
                <a:gd name="T32" fmla="*/ 94 w 131"/>
                <a:gd name="T33" fmla="*/ 18 h 125"/>
                <a:gd name="T34" fmla="*/ 94 w 131"/>
                <a:gd name="T35" fmla="*/ 21 h 125"/>
                <a:gd name="T36" fmla="*/ 94 w 131"/>
                <a:gd name="T37" fmla="*/ 21 h 125"/>
                <a:gd name="T38" fmla="*/ 35 w 131"/>
                <a:gd name="T39" fmla="*/ 52 h 125"/>
                <a:gd name="T40" fmla="*/ 34 w 131"/>
                <a:gd name="T41" fmla="*/ 52 h 125"/>
                <a:gd name="T42" fmla="*/ 19 w 131"/>
                <a:gd name="T43" fmla="*/ 44 h 125"/>
                <a:gd name="T44" fmla="*/ 0 w 131"/>
                <a:gd name="T45" fmla="*/ 62 h 125"/>
                <a:gd name="T46" fmla="*/ 19 w 131"/>
                <a:gd name="T47" fmla="*/ 81 h 125"/>
                <a:gd name="T48" fmla="*/ 34 w 131"/>
                <a:gd name="T49" fmla="*/ 73 h 125"/>
                <a:gd name="T50" fmla="*/ 35 w 131"/>
                <a:gd name="T51" fmla="*/ 73 h 125"/>
                <a:gd name="T52" fmla="*/ 94 w 131"/>
                <a:gd name="T53" fmla="*/ 104 h 125"/>
                <a:gd name="T54" fmla="*/ 94 w 131"/>
                <a:gd name="T55" fmla="*/ 104 h 125"/>
                <a:gd name="T56" fmla="*/ 94 w 131"/>
                <a:gd name="T57" fmla="*/ 106 h 125"/>
                <a:gd name="T58" fmla="*/ 112 w 131"/>
                <a:gd name="T59" fmla="*/ 96 h 125"/>
                <a:gd name="T60" fmla="*/ 123 w 131"/>
                <a:gd name="T61" fmla="*/ 106 h 125"/>
                <a:gd name="T62" fmla="*/ 112 w 131"/>
                <a:gd name="T63" fmla="*/ 117 h 125"/>
                <a:gd name="T64" fmla="*/ 102 w 131"/>
                <a:gd name="T65" fmla="*/ 106 h 125"/>
                <a:gd name="T66" fmla="*/ 112 w 131"/>
                <a:gd name="T67" fmla="*/ 96 h 125"/>
                <a:gd name="T68" fmla="*/ 112 w 131"/>
                <a:gd name="T69" fmla="*/ 8 h 125"/>
                <a:gd name="T70" fmla="*/ 123 w 131"/>
                <a:gd name="T71" fmla="*/ 18 h 125"/>
                <a:gd name="T72" fmla="*/ 112 w 131"/>
                <a:gd name="T73" fmla="*/ 29 h 125"/>
                <a:gd name="T74" fmla="*/ 102 w 131"/>
                <a:gd name="T75" fmla="*/ 18 h 125"/>
                <a:gd name="T76" fmla="*/ 112 w 131"/>
                <a:gd name="T77" fmla="*/ 8 h 125"/>
                <a:gd name="T78" fmla="*/ 19 w 131"/>
                <a:gd name="T79" fmla="*/ 73 h 125"/>
                <a:gd name="T80" fmla="*/ 9 w 131"/>
                <a:gd name="T81" fmla="*/ 62 h 125"/>
                <a:gd name="T82" fmla="*/ 19 w 131"/>
                <a:gd name="T83" fmla="*/ 52 h 125"/>
                <a:gd name="T84" fmla="*/ 30 w 131"/>
                <a:gd name="T85" fmla="*/ 62 h 125"/>
                <a:gd name="T86" fmla="*/ 19 w 131"/>
                <a:gd name="T87"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125">
                  <a:moveTo>
                    <a:pt x="94" y="106"/>
                  </a:moveTo>
                  <a:cubicBezTo>
                    <a:pt x="94" y="117"/>
                    <a:pt x="102" y="125"/>
                    <a:pt x="112" y="125"/>
                  </a:cubicBezTo>
                  <a:cubicBezTo>
                    <a:pt x="123" y="125"/>
                    <a:pt x="131" y="117"/>
                    <a:pt x="131" y="106"/>
                  </a:cubicBezTo>
                  <a:cubicBezTo>
                    <a:pt x="131" y="96"/>
                    <a:pt x="123" y="87"/>
                    <a:pt x="112" y="87"/>
                  </a:cubicBezTo>
                  <a:cubicBezTo>
                    <a:pt x="106" y="87"/>
                    <a:pt x="101" y="90"/>
                    <a:pt x="97" y="95"/>
                  </a:cubicBezTo>
                  <a:cubicBezTo>
                    <a:pt x="97" y="96"/>
                    <a:pt x="97" y="96"/>
                    <a:pt x="97" y="96"/>
                  </a:cubicBezTo>
                  <a:cubicBezTo>
                    <a:pt x="38" y="65"/>
                    <a:pt x="38" y="65"/>
                    <a:pt x="38" y="65"/>
                  </a:cubicBezTo>
                  <a:cubicBezTo>
                    <a:pt x="38" y="64"/>
                    <a:pt x="38" y="64"/>
                    <a:pt x="38" y="64"/>
                  </a:cubicBezTo>
                  <a:cubicBezTo>
                    <a:pt x="38" y="64"/>
                    <a:pt x="38" y="63"/>
                    <a:pt x="38" y="62"/>
                  </a:cubicBezTo>
                  <a:cubicBezTo>
                    <a:pt x="38" y="62"/>
                    <a:pt x="38" y="61"/>
                    <a:pt x="38" y="60"/>
                  </a:cubicBezTo>
                  <a:cubicBezTo>
                    <a:pt x="38" y="60"/>
                    <a:pt x="38" y="60"/>
                    <a:pt x="38" y="60"/>
                  </a:cubicBezTo>
                  <a:cubicBezTo>
                    <a:pt x="97" y="29"/>
                    <a:pt x="97" y="29"/>
                    <a:pt x="97" y="29"/>
                  </a:cubicBezTo>
                  <a:cubicBezTo>
                    <a:pt x="97" y="29"/>
                    <a:pt x="97" y="29"/>
                    <a:pt x="97" y="29"/>
                  </a:cubicBezTo>
                  <a:cubicBezTo>
                    <a:pt x="101" y="34"/>
                    <a:pt x="106" y="37"/>
                    <a:pt x="112" y="37"/>
                  </a:cubicBezTo>
                  <a:cubicBezTo>
                    <a:pt x="123" y="37"/>
                    <a:pt x="131" y="29"/>
                    <a:pt x="131" y="18"/>
                  </a:cubicBezTo>
                  <a:cubicBezTo>
                    <a:pt x="131" y="8"/>
                    <a:pt x="123" y="0"/>
                    <a:pt x="112" y="0"/>
                  </a:cubicBezTo>
                  <a:cubicBezTo>
                    <a:pt x="102" y="0"/>
                    <a:pt x="94" y="8"/>
                    <a:pt x="94" y="18"/>
                  </a:cubicBezTo>
                  <a:cubicBezTo>
                    <a:pt x="94" y="19"/>
                    <a:pt x="94" y="20"/>
                    <a:pt x="94" y="21"/>
                  </a:cubicBezTo>
                  <a:cubicBezTo>
                    <a:pt x="94" y="21"/>
                    <a:pt x="94" y="21"/>
                    <a:pt x="94" y="21"/>
                  </a:cubicBezTo>
                  <a:cubicBezTo>
                    <a:pt x="35" y="52"/>
                    <a:pt x="35" y="52"/>
                    <a:pt x="35" y="52"/>
                  </a:cubicBezTo>
                  <a:cubicBezTo>
                    <a:pt x="34" y="52"/>
                    <a:pt x="34" y="52"/>
                    <a:pt x="34" y="52"/>
                  </a:cubicBezTo>
                  <a:cubicBezTo>
                    <a:pt x="31" y="47"/>
                    <a:pt x="25" y="44"/>
                    <a:pt x="19" y="44"/>
                  </a:cubicBezTo>
                  <a:cubicBezTo>
                    <a:pt x="9" y="44"/>
                    <a:pt x="0" y="52"/>
                    <a:pt x="0" y="62"/>
                  </a:cubicBezTo>
                  <a:cubicBezTo>
                    <a:pt x="0" y="73"/>
                    <a:pt x="9" y="81"/>
                    <a:pt x="19" y="81"/>
                  </a:cubicBezTo>
                  <a:cubicBezTo>
                    <a:pt x="25" y="81"/>
                    <a:pt x="31" y="78"/>
                    <a:pt x="34" y="73"/>
                  </a:cubicBezTo>
                  <a:cubicBezTo>
                    <a:pt x="35" y="73"/>
                    <a:pt x="35" y="73"/>
                    <a:pt x="35" y="73"/>
                  </a:cubicBezTo>
                  <a:cubicBezTo>
                    <a:pt x="94" y="104"/>
                    <a:pt x="94" y="104"/>
                    <a:pt x="94" y="104"/>
                  </a:cubicBezTo>
                  <a:cubicBezTo>
                    <a:pt x="94" y="104"/>
                    <a:pt x="94" y="104"/>
                    <a:pt x="94" y="104"/>
                  </a:cubicBezTo>
                  <a:cubicBezTo>
                    <a:pt x="94" y="105"/>
                    <a:pt x="94" y="106"/>
                    <a:pt x="94" y="106"/>
                  </a:cubicBezTo>
                  <a:close/>
                  <a:moveTo>
                    <a:pt x="112" y="96"/>
                  </a:moveTo>
                  <a:cubicBezTo>
                    <a:pt x="118" y="96"/>
                    <a:pt x="123" y="100"/>
                    <a:pt x="123" y="106"/>
                  </a:cubicBezTo>
                  <a:cubicBezTo>
                    <a:pt x="123" y="112"/>
                    <a:pt x="118" y="117"/>
                    <a:pt x="112" y="117"/>
                  </a:cubicBezTo>
                  <a:cubicBezTo>
                    <a:pt x="107" y="117"/>
                    <a:pt x="102" y="112"/>
                    <a:pt x="102" y="106"/>
                  </a:cubicBezTo>
                  <a:cubicBezTo>
                    <a:pt x="102" y="100"/>
                    <a:pt x="107" y="96"/>
                    <a:pt x="112" y="96"/>
                  </a:cubicBezTo>
                  <a:close/>
                  <a:moveTo>
                    <a:pt x="112" y="8"/>
                  </a:moveTo>
                  <a:cubicBezTo>
                    <a:pt x="118" y="8"/>
                    <a:pt x="123" y="13"/>
                    <a:pt x="123" y="18"/>
                  </a:cubicBezTo>
                  <a:cubicBezTo>
                    <a:pt x="123" y="24"/>
                    <a:pt x="118" y="29"/>
                    <a:pt x="112" y="29"/>
                  </a:cubicBezTo>
                  <a:cubicBezTo>
                    <a:pt x="107" y="29"/>
                    <a:pt x="102" y="24"/>
                    <a:pt x="102" y="18"/>
                  </a:cubicBezTo>
                  <a:cubicBezTo>
                    <a:pt x="102" y="13"/>
                    <a:pt x="107" y="8"/>
                    <a:pt x="112" y="8"/>
                  </a:cubicBezTo>
                  <a:close/>
                  <a:moveTo>
                    <a:pt x="19" y="73"/>
                  </a:moveTo>
                  <a:cubicBezTo>
                    <a:pt x="13" y="73"/>
                    <a:pt x="9" y="68"/>
                    <a:pt x="9" y="62"/>
                  </a:cubicBezTo>
                  <a:cubicBezTo>
                    <a:pt x="9" y="57"/>
                    <a:pt x="13" y="52"/>
                    <a:pt x="19" y="52"/>
                  </a:cubicBezTo>
                  <a:cubicBezTo>
                    <a:pt x="25" y="52"/>
                    <a:pt x="30" y="57"/>
                    <a:pt x="30" y="62"/>
                  </a:cubicBezTo>
                  <a:cubicBezTo>
                    <a:pt x="30" y="68"/>
                    <a:pt x="25" y="73"/>
                    <a:pt x="19"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0">
            <a:extLst>
              <a:ext uri="{FF2B5EF4-FFF2-40B4-BE49-F238E27FC236}">
                <a16:creationId xmlns:a16="http://schemas.microsoft.com/office/drawing/2014/main" xmlns="" id="{29865E69-4051-4399-A2AA-BA7661A8E9F4}"/>
              </a:ext>
            </a:extLst>
          </p:cNvPr>
          <p:cNvSpPr>
            <a:spLocks noChangeAspect="1" noEditPoints="1"/>
          </p:cNvSpPr>
          <p:nvPr/>
        </p:nvSpPr>
        <p:spPr bwMode="auto">
          <a:xfrm>
            <a:off x="3628509" y="547768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graphicFrame>
        <p:nvGraphicFramePr>
          <p:cNvPr id="72" name="Chart 71">
            <a:extLst>
              <a:ext uri="{FF2B5EF4-FFF2-40B4-BE49-F238E27FC236}">
                <a16:creationId xmlns:a16="http://schemas.microsoft.com/office/drawing/2014/main" xmlns="" id="{5518D66E-B93E-4F3D-A35A-6A7BABC1F24B}"/>
              </a:ext>
            </a:extLst>
          </p:cNvPr>
          <p:cNvGraphicFramePr/>
          <p:nvPr>
            <p:custDataLst>
              <p:tags r:id="rId3"/>
            </p:custDataLst>
            <p:extLst>
              <p:ext uri="{D42A27DB-BD31-4B8C-83A1-F6EECF244321}">
                <p14:modId xmlns:p14="http://schemas.microsoft.com/office/powerpoint/2010/main" xmlns="" val="57333187"/>
              </p:ext>
            </p:extLst>
          </p:nvPr>
        </p:nvGraphicFramePr>
        <p:xfrm>
          <a:off x="7732713" y="1104900"/>
          <a:ext cx="3956050" cy="5457825"/>
        </p:xfrm>
        <a:graphic>
          <a:graphicData uri="http://schemas.openxmlformats.org/drawingml/2006/chart">
            <c:chart xmlns:c="http://schemas.openxmlformats.org/drawingml/2006/chart" xmlns:r="http://schemas.openxmlformats.org/officeDocument/2006/relationships" r:id="rId24"/>
          </a:graphicData>
        </a:graphic>
      </p:graphicFrame>
      <p:sp>
        <p:nvSpPr>
          <p:cNvPr id="92" name="Text Placeholder 2">
            <a:extLst>
              <a:ext uri="{FF2B5EF4-FFF2-40B4-BE49-F238E27FC236}">
                <a16:creationId xmlns:a16="http://schemas.microsoft.com/office/drawing/2014/main" xmlns="" id="{297EC225-9A9A-4C81-8AD8-2D453540A7AC}"/>
              </a:ext>
            </a:extLst>
          </p:cNvPr>
          <p:cNvSpPr>
            <a:spLocks noGrp="1"/>
          </p:cNvSpPr>
          <p:nvPr>
            <p:custDataLst>
              <p:tags r:id="rId4"/>
            </p:custDataLst>
          </p:nvPr>
        </p:nvSpPr>
        <p:spPr bwMode="gray">
          <a:xfrm>
            <a:off x="11287125" y="223837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303876B-2ABC-43AA-8CE8-BE9941AB35CE}" type="datetime'''''''''''5.''''''''''6''''''''''''5''''''''''''''''''5'''">
              <a:rPr lang="el-GR" altLang="en-US" sz="1200" b="1" smtClean="0">
                <a:latin typeface="+mn-lt"/>
                <a:cs typeface="+mn-cs"/>
              </a:rPr>
              <a:pPr marL="0" indent="0">
                <a:spcBef>
                  <a:spcPct val="0"/>
                </a:spcBef>
                <a:spcAft>
                  <a:spcPct val="0"/>
                </a:spcAft>
                <a:buNone/>
              </a:pPr>
              <a:t>5.655</a:t>
            </a:fld>
            <a:endParaRPr lang="el-GR" sz="1200" b="1" dirty="0">
              <a:latin typeface="+mn-lt"/>
              <a:cs typeface="+mn-cs"/>
            </a:endParaRPr>
          </a:p>
        </p:txBody>
      </p:sp>
      <p:sp>
        <p:nvSpPr>
          <p:cNvPr id="67" name="Text Placeholder 2">
            <a:extLst>
              <a:ext uri="{FF2B5EF4-FFF2-40B4-BE49-F238E27FC236}">
                <a16:creationId xmlns:a16="http://schemas.microsoft.com/office/drawing/2014/main" xmlns="" id="{85A94816-80CF-4A15-94EF-E03FE12AF3B4}"/>
              </a:ext>
            </a:extLst>
          </p:cNvPr>
          <p:cNvSpPr>
            <a:spLocks noGrp="1"/>
          </p:cNvSpPr>
          <p:nvPr>
            <p:custDataLst>
              <p:tags r:id="rId5"/>
            </p:custDataLst>
          </p:nvPr>
        </p:nvSpPr>
        <p:spPr bwMode="auto">
          <a:xfrm>
            <a:off x="7381875" y="4505325"/>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A8DB67D-B1C0-4E6B-B6C9-3487C1F51865}" type="datetime'''Σ''''''''''''''''''''''''''''''''''''''Π''''5'''''''' '''">
              <a:rPr lang="el-GR" altLang="en-US" sz="1200" b="1" smtClean="0">
                <a:latin typeface="+mn-lt"/>
                <a:cs typeface="+mn-cs"/>
              </a:rPr>
              <a:pPr marL="0" indent="0" algn="r">
                <a:spcBef>
                  <a:spcPct val="0"/>
                </a:spcBef>
                <a:spcAft>
                  <a:spcPct val="0"/>
                </a:spcAft>
                <a:buNone/>
              </a:pPr>
              <a:t>ΣΠ5 </a:t>
            </a:fld>
            <a:endParaRPr lang="el-GR" sz="1200" b="1" dirty="0">
              <a:latin typeface="+mn-lt"/>
              <a:cs typeface="+mn-cs"/>
            </a:endParaRPr>
          </a:p>
        </p:txBody>
      </p:sp>
      <p:sp>
        <p:nvSpPr>
          <p:cNvPr id="66" name="Text Placeholder 2">
            <a:extLst>
              <a:ext uri="{FF2B5EF4-FFF2-40B4-BE49-F238E27FC236}">
                <a16:creationId xmlns:a16="http://schemas.microsoft.com/office/drawing/2014/main" xmlns="" id="{594CEAA2-BC96-475C-9D12-815BD370E2A7}"/>
              </a:ext>
            </a:extLst>
          </p:cNvPr>
          <p:cNvSpPr>
            <a:spLocks noGrp="1"/>
          </p:cNvSpPr>
          <p:nvPr>
            <p:custDataLst>
              <p:tags r:id="rId6"/>
            </p:custDataLst>
          </p:nvPr>
        </p:nvSpPr>
        <p:spPr bwMode="auto">
          <a:xfrm>
            <a:off x="7416800" y="3749675"/>
            <a:ext cx="2460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BE2E7E6-9D03-4F12-AC2D-74F202257A73}" type="datetime'Σ''''''''''''''''''''''''Π''''4'''''''''''''''">
              <a:rPr lang="el-GR" altLang="en-US" sz="1200" b="1" smtClean="0">
                <a:latin typeface="+mn-lt"/>
                <a:cs typeface="+mn-cs"/>
              </a:rPr>
              <a:pPr marL="0" indent="0" algn="r">
                <a:spcBef>
                  <a:spcPct val="0"/>
                </a:spcBef>
                <a:spcAft>
                  <a:spcPct val="0"/>
                </a:spcAft>
                <a:buNone/>
              </a:pPr>
              <a:t>ΣΠ4</a:t>
            </a:fld>
            <a:endParaRPr lang="el-GR" sz="1200" b="1" dirty="0">
              <a:latin typeface="+mn-lt"/>
              <a:cs typeface="+mn-cs"/>
            </a:endParaRPr>
          </a:p>
        </p:txBody>
      </p:sp>
      <p:sp>
        <p:nvSpPr>
          <p:cNvPr id="50" name="Text Placeholder 2">
            <a:extLst>
              <a:ext uri="{FF2B5EF4-FFF2-40B4-BE49-F238E27FC236}">
                <a16:creationId xmlns:a16="http://schemas.microsoft.com/office/drawing/2014/main" xmlns="" id="{2E5D21EB-AAB7-4B9E-B020-F22261B540AB}"/>
              </a:ext>
            </a:extLst>
          </p:cNvPr>
          <p:cNvSpPr>
            <a:spLocks noGrp="1"/>
          </p:cNvSpPr>
          <p:nvPr>
            <p:custDataLst>
              <p:tags r:id="rId7"/>
            </p:custDataLst>
          </p:nvPr>
        </p:nvSpPr>
        <p:spPr bwMode="auto">
          <a:xfrm>
            <a:off x="7381875" y="1481138"/>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9517685-5099-4E0F-A9A5-955B435B506D}" type="datetime'''''ΣΠ''''1'''' '''''''''''''''''''''''''''''''">
              <a:rPr lang="el-GR" altLang="en-US" sz="1200" b="1" smtClean="0">
                <a:latin typeface="+mn-lt"/>
                <a:cs typeface="+mn-cs"/>
              </a:rPr>
              <a:pPr marL="0" indent="0" algn="r">
                <a:spcBef>
                  <a:spcPct val="0"/>
                </a:spcBef>
                <a:spcAft>
                  <a:spcPct val="0"/>
                </a:spcAft>
                <a:buNone/>
              </a:pPr>
              <a:t>ΣΠ1 </a:t>
            </a:fld>
            <a:endParaRPr lang="el-GR" sz="1200" b="1" dirty="0">
              <a:latin typeface="+mn-lt"/>
              <a:cs typeface="+mn-cs"/>
            </a:endParaRPr>
          </a:p>
        </p:txBody>
      </p:sp>
      <p:sp>
        <p:nvSpPr>
          <p:cNvPr id="51" name="Text Placeholder 2">
            <a:extLst>
              <a:ext uri="{FF2B5EF4-FFF2-40B4-BE49-F238E27FC236}">
                <a16:creationId xmlns:a16="http://schemas.microsoft.com/office/drawing/2014/main" xmlns="" id="{5D947938-2C22-4AD8-915D-4102853CDBFF}"/>
              </a:ext>
            </a:extLst>
          </p:cNvPr>
          <p:cNvSpPr>
            <a:spLocks noGrp="1"/>
          </p:cNvSpPr>
          <p:nvPr>
            <p:custDataLst>
              <p:tags r:id="rId8"/>
            </p:custDataLst>
          </p:nvPr>
        </p:nvSpPr>
        <p:spPr bwMode="auto">
          <a:xfrm>
            <a:off x="7381875" y="2238375"/>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85554FF-005B-4E17-8655-24A6BAEBF279}" type="datetime'''''Σ''''''Π2'' '''''''''''''''">
              <a:rPr lang="el-GR" altLang="en-US" sz="1200" b="1" smtClean="0">
                <a:latin typeface="+mn-lt"/>
                <a:cs typeface="+mn-cs"/>
              </a:rPr>
              <a:pPr marL="0" indent="0" algn="r">
                <a:spcBef>
                  <a:spcPct val="0"/>
                </a:spcBef>
                <a:spcAft>
                  <a:spcPct val="0"/>
                </a:spcAft>
                <a:buNone/>
              </a:pPr>
              <a:t>ΣΠ2 </a:t>
            </a:fld>
            <a:endParaRPr lang="el-GR" sz="1200" b="1" dirty="0">
              <a:latin typeface="+mn-lt"/>
              <a:cs typeface="+mn-cs"/>
            </a:endParaRPr>
          </a:p>
        </p:txBody>
      </p:sp>
      <p:sp>
        <p:nvSpPr>
          <p:cNvPr id="90" name="Text Placeholder 2">
            <a:extLst>
              <a:ext uri="{FF2B5EF4-FFF2-40B4-BE49-F238E27FC236}">
                <a16:creationId xmlns:a16="http://schemas.microsoft.com/office/drawing/2014/main" xmlns="" id="{FF7555FF-96B8-44A4-897E-1E19530DED24}"/>
              </a:ext>
            </a:extLst>
          </p:cNvPr>
          <p:cNvSpPr>
            <a:spLocks noGrp="1"/>
          </p:cNvSpPr>
          <p:nvPr>
            <p:custDataLst>
              <p:tags r:id="rId9"/>
            </p:custDataLst>
          </p:nvPr>
        </p:nvSpPr>
        <p:spPr bwMode="gray">
          <a:xfrm>
            <a:off x="10325100" y="1481138"/>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204D841-DD8A-4F71-B5CA-EF04D8403950}" type="datetime'''''''''''''''''''''''''''4.''''07''''''''''7'''">
              <a:rPr lang="el-GR" altLang="en-US" sz="1200" b="1" smtClean="0">
                <a:latin typeface="+mn-lt"/>
                <a:cs typeface="+mn-cs"/>
              </a:rPr>
              <a:pPr marL="0" indent="0">
                <a:spcBef>
                  <a:spcPct val="0"/>
                </a:spcBef>
                <a:spcAft>
                  <a:spcPct val="0"/>
                </a:spcAft>
                <a:buNone/>
              </a:pPr>
              <a:t>4.077</a:t>
            </a:fld>
            <a:endParaRPr lang="el-GR" sz="1200" b="1" dirty="0">
              <a:latin typeface="+mn-lt"/>
              <a:cs typeface="+mn-cs"/>
            </a:endParaRPr>
          </a:p>
        </p:txBody>
      </p:sp>
      <p:sp>
        <p:nvSpPr>
          <p:cNvPr id="69" name="Text Placeholder 2">
            <a:extLst>
              <a:ext uri="{FF2B5EF4-FFF2-40B4-BE49-F238E27FC236}">
                <a16:creationId xmlns:a16="http://schemas.microsoft.com/office/drawing/2014/main" xmlns="" id="{631FA31F-01E5-4A40-ACB5-E9D950238D6A}"/>
              </a:ext>
            </a:extLst>
          </p:cNvPr>
          <p:cNvSpPr>
            <a:spLocks noGrp="1"/>
          </p:cNvSpPr>
          <p:nvPr>
            <p:custDataLst>
              <p:tags r:id="rId10"/>
            </p:custDataLst>
          </p:nvPr>
        </p:nvSpPr>
        <p:spPr bwMode="auto">
          <a:xfrm>
            <a:off x="6607175" y="6018213"/>
            <a:ext cx="10556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C8753AB-09F2-4C40-BD64-FAB7F26D2212}" type="datetime'''Τ''''εχ''''''ν''''ι''''''κή'' Βο''''''''ήθε''ι''α'''">
              <a:rPr lang="el-GR" altLang="en-US" sz="1200" b="1" smtClean="0">
                <a:latin typeface="+mn-lt"/>
                <a:cs typeface="+mn-cs"/>
              </a:rPr>
              <a:pPr marL="0" indent="0" algn="r">
                <a:spcBef>
                  <a:spcPct val="0"/>
                </a:spcBef>
                <a:spcAft>
                  <a:spcPct val="0"/>
                </a:spcAft>
                <a:buNone/>
              </a:pPr>
              <a:t>Τεχνική Βοήθεια</a:t>
            </a:fld>
            <a:endParaRPr lang="el-GR" sz="1200" b="1" dirty="0">
              <a:latin typeface="+mn-lt"/>
              <a:cs typeface="+mn-cs"/>
            </a:endParaRPr>
          </a:p>
        </p:txBody>
      </p:sp>
      <p:sp>
        <p:nvSpPr>
          <p:cNvPr id="97" name="Text Placeholder 2">
            <a:extLst>
              <a:ext uri="{FF2B5EF4-FFF2-40B4-BE49-F238E27FC236}">
                <a16:creationId xmlns:a16="http://schemas.microsoft.com/office/drawing/2014/main" xmlns="" id="{D28B7A00-07F5-44E5-BE30-BE6761FBF3B2}"/>
              </a:ext>
            </a:extLst>
          </p:cNvPr>
          <p:cNvSpPr>
            <a:spLocks noGrp="1"/>
          </p:cNvSpPr>
          <p:nvPr>
            <p:custDataLst>
              <p:tags r:id="rId11"/>
            </p:custDataLst>
          </p:nvPr>
        </p:nvSpPr>
        <p:spPr bwMode="gray">
          <a:xfrm>
            <a:off x="8297863" y="6018213"/>
            <a:ext cx="2841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216854-7A47-49E9-8792-8233558818BD}" type="datetime'''''''''''''7''''''''''5''0'''''''''''''''''''''">
              <a:rPr lang="el-GR" altLang="en-US" sz="1200" b="1" smtClean="0">
                <a:latin typeface="+mn-lt"/>
                <a:cs typeface="+mn-cs"/>
              </a:rPr>
              <a:pPr marL="0" indent="0">
                <a:spcBef>
                  <a:spcPct val="0"/>
                </a:spcBef>
                <a:spcAft>
                  <a:spcPct val="0"/>
                </a:spcAft>
                <a:buNone/>
              </a:pPr>
              <a:t>750</a:t>
            </a:fld>
            <a:endParaRPr lang="el-GR" sz="1200" b="1" dirty="0">
              <a:latin typeface="+mn-lt"/>
              <a:cs typeface="+mn-cs"/>
            </a:endParaRPr>
          </a:p>
        </p:txBody>
      </p:sp>
      <p:sp>
        <p:nvSpPr>
          <p:cNvPr id="52" name="Text Placeholder 2">
            <a:extLst>
              <a:ext uri="{FF2B5EF4-FFF2-40B4-BE49-F238E27FC236}">
                <a16:creationId xmlns:a16="http://schemas.microsoft.com/office/drawing/2014/main" xmlns="" id="{E229DFEC-BAAC-4863-A05D-F7B845680C4B}"/>
              </a:ext>
            </a:extLst>
          </p:cNvPr>
          <p:cNvSpPr>
            <a:spLocks noGrp="1"/>
          </p:cNvSpPr>
          <p:nvPr>
            <p:custDataLst>
              <p:tags r:id="rId12"/>
            </p:custDataLst>
          </p:nvPr>
        </p:nvSpPr>
        <p:spPr bwMode="auto">
          <a:xfrm>
            <a:off x="7381875" y="2994025"/>
            <a:ext cx="280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3033586-F3B7-4F16-B995-911401D990A2}" type="datetime'''Σ''''''''Π''''''3'''''''''''''''''''''''''' '''''''''">
              <a:rPr lang="el-GR" altLang="en-US" sz="1200" b="1" smtClean="0">
                <a:latin typeface="+mn-lt"/>
                <a:cs typeface="+mn-cs"/>
              </a:rPr>
              <a:pPr marL="0" indent="0" algn="r">
                <a:spcBef>
                  <a:spcPct val="0"/>
                </a:spcBef>
                <a:spcAft>
                  <a:spcPct val="0"/>
                </a:spcAft>
                <a:buNone/>
              </a:pPr>
              <a:t>ΣΠ3 </a:t>
            </a:fld>
            <a:endParaRPr lang="el-GR" sz="1200" b="1" dirty="0">
              <a:latin typeface="+mn-lt"/>
              <a:cs typeface="+mn-cs"/>
            </a:endParaRPr>
          </a:p>
        </p:txBody>
      </p:sp>
      <p:sp>
        <p:nvSpPr>
          <p:cNvPr id="93" name="Text Placeholder 2">
            <a:extLst>
              <a:ext uri="{FF2B5EF4-FFF2-40B4-BE49-F238E27FC236}">
                <a16:creationId xmlns:a16="http://schemas.microsoft.com/office/drawing/2014/main" xmlns="" id="{5CA9EAC8-89B2-4BFF-B6AD-2731106DA5B7}"/>
              </a:ext>
            </a:extLst>
          </p:cNvPr>
          <p:cNvSpPr>
            <a:spLocks noGrp="1"/>
          </p:cNvSpPr>
          <p:nvPr>
            <p:custDataLst>
              <p:tags r:id="rId13"/>
            </p:custDataLst>
          </p:nvPr>
        </p:nvSpPr>
        <p:spPr bwMode="gray">
          <a:xfrm>
            <a:off x="8839200" y="299402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E3E88D-92B7-422D-84D6-D7205B9579D3}" type="datetime'''''''''''''''''''1''''''''''''''''''''.''''''637'">
              <a:rPr lang="el-GR" altLang="en-US" sz="1200" b="1" smtClean="0">
                <a:latin typeface="+mn-lt"/>
                <a:cs typeface="+mn-cs"/>
              </a:rPr>
              <a:pPr marL="0" indent="0">
                <a:spcBef>
                  <a:spcPct val="0"/>
                </a:spcBef>
                <a:spcAft>
                  <a:spcPct val="0"/>
                </a:spcAft>
                <a:buNone/>
              </a:pPr>
              <a:t>1.637</a:t>
            </a:fld>
            <a:endParaRPr lang="el-GR" sz="1200" b="1" dirty="0">
              <a:latin typeface="+mn-lt"/>
              <a:cs typeface="+mn-cs"/>
            </a:endParaRPr>
          </a:p>
        </p:txBody>
      </p:sp>
      <p:sp>
        <p:nvSpPr>
          <p:cNvPr id="94" name="Text Placeholder 2">
            <a:extLst>
              <a:ext uri="{FF2B5EF4-FFF2-40B4-BE49-F238E27FC236}">
                <a16:creationId xmlns:a16="http://schemas.microsoft.com/office/drawing/2014/main" xmlns="" id="{E119E285-F126-4B4F-9595-4DCB15561F89}"/>
              </a:ext>
            </a:extLst>
          </p:cNvPr>
          <p:cNvSpPr>
            <a:spLocks noGrp="1"/>
          </p:cNvSpPr>
          <p:nvPr>
            <p:custDataLst>
              <p:tags r:id="rId14"/>
            </p:custDataLst>
          </p:nvPr>
        </p:nvSpPr>
        <p:spPr bwMode="gray">
          <a:xfrm>
            <a:off x="11631613" y="374967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5883053-CB0E-45CE-AF8B-5A8CDFC3017D}" type="datetime'''''''6''''''''''''''''''.2''''''''''''''1''''''''9'''''''''">
              <a:rPr lang="el-GR" altLang="en-US" sz="1200" b="1" smtClean="0">
                <a:latin typeface="+mn-lt"/>
                <a:cs typeface="+mn-cs"/>
              </a:rPr>
              <a:pPr marL="0" indent="0">
                <a:spcBef>
                  <a:spcPct val="0"/>
                </a:spcBef>
                <a:spcAft>
                  <a:spcPct val="0"/>
                </a:spcAft>
                <a:buNone/>
              </a:pPr>
              <a:t>6.219</a:t>
            </a:fld>
            <a:endParaRPr lang="el-GR" sz="1200" b="1" dirty="0">
              <a:latin typeface="+mn-lt"/>
              <a:cs typeface="+mn-cs"/>
            </a:endParaRPr>
          </a:p>
        </p:txBody>
      </p:sp>
      <p:sp>
        <p:nvSpPr>
          <p:cNvPr id="95" name="Text Placeholder 2">
            <a:extLst>
              <a:ext uri="{FF2B5EF4-FFF2-40B4-BE49-F238E27FC236}">
                <a16:creationId xmlns:a16="http://schemas.microsoft.com/office/drawing/2014/main" xmlns="" id="{5CE4C7FD-A75E-4817-902B-174F1FDB8CFF}"/>
              </a:ext>
            </a:extLst>
          </p:cNvPr>
          <p:cNvSpPr>
            <a:spLocks noGrp="1"/>
          </p:cNvSpPr>
          <p:nvPr>
            <p:custDataLst>
              <p:tags r:id="rId15"/>
            </p:custDataLst>
          </p:nvPr>
        </p:nvSpPr>
        <p:spPr bwMode="gray">
          <a:xfrm>
            <a:off x="8566150" y="4505325"/>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DB6D9D9-EAF9-4EC4-97DD-D8DD272E5C23}" type="datetime'''''''''''''''''1''''.''''''''''''''1''9''''''''0'''''">
              <a:rPr lang="el-GR" altLang="en-US" sz="1200" b="1" smtClean="0">
                <a:latin typeface="+mn-lt"/>
                <a:cs typeface="+mn-cs"/>
              </a:rPr>
              <a:pPr marL="0" indent="0">
                <a:spcBef>
                  <a:spcPct val="0"/>
                </a:spcBef>
                <a:spcAft>
                  <a:spcPct val="0"/>
                </a:spcAft>
                <a:buNone/>
              </a:pPr>
              <a:t>1.190</a:t>
            </a:fld>
            <a:endParaRPr lang="el-GR" sz="1200" b="1" dirty="0">
              <a:latin typeface="+mn-lt"/>
              <a:cs typeface="+mn-cs"/>
            </a:endParaRPr>
          </a:p>
        </p:txBody>
      </p:sp>
      <p:sp>
        <p:nvSpPr>
          <p:cNvPr id="96" name="Text Placeholder 2">
            <a:extLst>
              <a:ext uri="{FF2B5EF4-FFF2-40B4-BE49-F238E27FC236}">
                <a16:creationId xmlns:a16="http://schemas.microsoft.com/office/drawing/2014/main" xmlns="" id="{61FFF750-9585-4E59-8412-E350B25B244D}"/>
              </a:ext>
            </a:extLst>
          </p:cNvPr>
          <p:cNvSpPr>
            <a:spLocks noGrp="1"/>
          </p:cNvSpPr>
          <p:nvPr>
            <p:custDataLst>
              <p:tags r:id="rId16"/>
            </p:custDataLst>
          </p:nvPr>
        </p:nvSpPr>
        <p:spPr bwMode="gray">
          <a:xfrm>
            <a:off x="8678863" y="5262563"/>
            <a:ext cx="4032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914AF67-78CA-4DAD-8B4A-A783D899DEA5}" type="datetime'''''''''''''''''''1''''''''.3''''''''''7''''5'''">
              <a:rPr lang="el-GR" altLang="en-US" sz="1200" b="1" smtClean="0">
                <a:latin typeface="+mn-lt"/>
                <a:cs typeface="+mn-cs"/>
              </a:rPr>
              <a:pPr marL="0" indent="0">
                <a:spcBef>
                  <a:spcPct val="0"/>
                </a:spcBef>
                <a:spcAft>
                  <a:spcPct val="0"/>
                </a:spcAft>
                <a:buNone/>
              </a:pPr>
              <a:t>1.375</a:t>
            </a:fld>
            <a:endParaRPr lang="el-GR" sz="1200" b="1" dirty="0">
              <a:latin typeface="+mn-lt"/>
              <a:cs typeface="+mn-cs"/>
            </a:endParaRPr>
          </a:p>
        </p:txBody>
      </p:sp>
      <p:sp>
        <p:nvSpPr>
          <p:cNvPr id="2" name="Rectangle 1">
            <a:extLst>
              <a:ext uri="{FF2B5EF4-FFF2-40B4-BE49-F238E27FC236}">
                <a16:creationId xmlns:a16="http://schemas.microsoft.com/office/drawing/2014/main" xmlns="" id="{78B257AA-E69C-4254-A2AA-910981B2804C}"/>
              </a:ext>
            </a:extLst>
          </p:cNvPr>
          <p:cNvSpPr/>
          <p:nvPr/>
        </p:nvSpPr>
        <p:spPr>
          <a:xfrm>
            <a:off x="7145185" y="700990"/>
            <a:ext cx="2781531" cy="307777"/>
          </a:xfrm>
          <a:prstGeom prst="rect">
            <a:avLst/>
          </a:prstGeom>
        </p:spPr>
        <p:txBody>
          <a:bodyPr wrap="none">
            <a:spAutoFit/>
          </a:bodyPr>
          <a:lstStyle/>
          <a:p>
            <a:r>
              <a:rPr lang="el-GR" b="1" dirty="0" err="1">
                <a:latin typeface="+mn-lt"/>
              </a:rPr>
              <a:t>Ενωσιακή</a:t>
            </a:r>
            <a:r>
              <a:rPr lang="el-GR" b="1" dirty="0">
                <a:latin typeface="+mn-lt"/>
              </a:rPr>
              <a:t> Στήριξη, Ποσά σε Εκατ.€</a:t>
            </a:r>
          </a:p>
        </p:txBody>
      </p:sp>
      <p:sp>
        <p:nvSpPr>
          <p:cNvPr id="65" name="Google Shape;1111;p22">
            <a:extLst>
              <a:ext uri="{FF2B5EF4-FFF2-40B4-BE49-F238E27FC236}">
                <a16:creationId xmlns:a16="http://schemas.microsoft.com/office/drawing/2014/main" xmlns="" id="{045B367A-1C0D-488B-B6F4-F657797EF4A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10</a:t>
            </a:fld>
            <a:endParaRPr lang="el-GR" sz="1000">
              <a:solidFill>
                <a:schemeClr val="tx1"/>
              </a:solidFill>
              <a:latin typeface="Calibri "/>
            </a:endParaRPr>
          </a:p>
        </p:txBody>
      </p:sp>
    </p:spTree>
    <p:extLst>
      <p:ext uri="{BB962C8B-B14F-4D97-AF65-F5344CB8AC3E}">
        <p14:creationId xmlns:p14="http://schemas.microsoft.com/office/powerpoint/2010/main" xmlns="" val="39682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4009749806"/>
              </p:ext>
            </p:extLst>
          </p:nvPr>
        </p:nvGraphicFramePr>
        <p:xfrm>
          <a:off x="1588" y="1588"/>
          <a:ext cx="1588" cy="1588"/>
        </p:xfrm>
        <a:graphic>
          <a:graphicData uri="http://schemas.openxmlformats.org/presentationml/2006/ole">
            <p:oleObj spid="_x0000_s22651"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ΣΠ1 «Μια εξυπνότερη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523967" y="1285474"/>
            <a:ext cx="2545849" cy="5011215"/>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4">
              <a:lumMod val="5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καινοτόμου επιχειρηματικότητας και της επιχειρηματικής καινοτομίας με την παροχή κινήτρων για αξιοποίηση ερευνητικών αποτελεσμάτων και νέων ιδεών από υφιστάμενες και νεοφυείς επιχειρήσεις </a:t>
            </a:r>
          </a:p>
          <a:p>
            <a:pPr marL="171450" indent="-171450">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Στρατηγική επένδυση στο τουριστικό οικοσύστημα με βάση την εθνική και τις συμπληρωματικές περιφερειακές στρατηγικές για τον τουρισμό</a:t>
            </a:r>
          </a:p>
          <a:p>
            <a:pPr marL="171450" indent="-171450">
              <a:spcBef>
                <a:spcPts val="600"/>
              </a:spcBef>
              <a:spcAft>
                <a:spcPts val="6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523968" y="1068841"/>
            <a:ext cx="2186526"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sym typeface="Georgia"/>
              </a:rPr>
              <a:t>Επιχειρηματικότητα</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471977"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390376" y="1285474"/>
            <a:ext cx="2490631"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παραγωγικών επενδύσεων με έμφαση στον ψηφιακό μετασχηματισμό (Industry 4.0) και σε φιλικές προς το περιβάλλον διαδικασίες και προϊόντα</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συνδεσιμότητας με </a:t>
            </a:r>
            <a:r>
              <a:rPr lang="el-GR" altLang="en-US" sz="1200" dirty="0" err="1">
                <a:solidFill>
                  <a:schemeClr val="bg1"/>
                </a:solidFill>
                <a:latin typeface="+mn-lt"/>
                <a:cs typeface="Arial" panose="020B0604020202020204" pitchFamily="34" charset="0"/>
              </a:rPr>
              <a:t>ευρυζωνική</a:t>
            </a:r>
            <a:r>
              <a:rPr lang="el-GR" altLang="en-US" sz="1200" dirty="0">
                <a:solidFill>
                  <a:schemeClr val="bg1"/>
                </a:solidFill>
                <a:latin typeface="+mn-lt"/>
                <a:cs typeface="Arial" panose="020B0604020202020204" pitchFamily="34" charset="0"/>
              </a:rPr>
              <a:t> πρόσβαση υψηλών ταχυτήτων</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Ψηφιακός μετασχηματισμός δημόσιου και ιδιωτικού τομέα και επέκταση ψηφιακών υπηρεσιών προς πολίτες και επιχειρήσεις μέσω εργαλείων της ΕΕ και την υιοθέτηση βέλτιστων πρακτικών σε όλα τα στάδια υλοποίησης</a:t>
            </a:r>
            <a:endParaRPr lang="el-GR" altLang="en-US" sz="14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201566" y="1286539"/>
            <a:ext cx="2532519"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Προσαρμογή δεξιοτήτων ανθρώπινου δυναμικού στο πλαίσιο της Στρατηγικής Έξυπνης Εξειδίκευσης</a:t>
            </a:r>
            <a:r>
              <a:rPr lang="en-US" altLang="en-US" sz="1200" dirty="0">
                <a:solidFill>
                  <a:schemeClr val="bg1"/>
                </a:solidFill>
                <a:latin typeface="+mn-lt"/>
                <a:cs typeface="Arial" panose="020B0604020202020204" pitchFamily="34" charset="0"/>
              </a:rPr>
              <a:t>.</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altLang="en-US" sz="1200" dirty="0" smtClean="0">
                <a:solidFill>
                  <a:schemeClr val="bg1"/>
                </a:solidFill>
                <a:latin typeface="+mn-lt"/>
                <a:cs typeface="Arial" panose="020B0604020202020204" pitchFamily="34" charset="0"/>
              </a:rPr>
              <a:t>Στήριξη </a:t>
            </a:r>
            <a:r>
              <a:rPr lang="el-GR" altLang="en-US" sz="1200" dirty="0">
                <a:solidFill>
                  <a:schemeClr val="bg1"/>
                </a:solidFill>
                <a:latin typeface="+mn-lt"/>
                <a:cs typeface="Arial" panose="020B0604020202020204" pitchFamily="34" charset="0"/>
              </a:rPr>
              <a:t>της επιχειρηματικής καινοτομίας, της βιομηχανικής μετάβασης, ψηφιακού μετασχηματισμού και της κυκλικής οικονομίας</a:t>
            </a:r>
            <a:endParaRPr lang="en-US"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Δημιουργία υποδομών και μηχανισμών στήριξης της καινοτομίας και της επιχειρηματικότητας (π.χ. Innovation Agency)</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Αύξηση του μέσου μεγέθους των ελληνικών επιχειρήσεων, προώθηση συνεργασιών (</a:t>
            </a:r>
            <a:r>
              <a:rPr lang="el-GR" sz="1200" dirty="0" err="1">
                <a:solidFill>
                  <a:schemeClr val="bg1"/>
                </a:solidFill>
                <a:latin typeface="+mn-lt"/>
              </a:rPr>
              <a:t>clusters</a:t>
            </a:r>
            <a:r>
              <a:rPr lang="el-GR" sz="1200" dirty="0">
                <a:solidFill>
                  <a:schemeClr val="bg1"/>
                </a:solidFill>
                <a:latin typeface="+mn-lt"/>
              </a:rPr>
              <a:t>)</a:t>
            </a:r>
          </a:p>
          <a:p>
            <a:pPr marL="179388" indent="-179388">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285750" indent="-285750">
              <a:spcBef>
                <a:spcPts val="600"/>
              </a:spcBef>
              <a:spcAft>
                <a:spcPts val="300"/>
              </a:spcAft>
              <a:buClr>
                <a:schemeClr val="bg1"/>
              </a:buClr>
              <a:buFont typeface="Wingdings" panose="05000000000000000000" pitchFamily="2" charset="2"/>
              <a:buChar char="ü"/>
            </a:pPr>
            <a:endParaRPr lang="el-GR" altLang="en-US" sz="1400" dirty="0">
              <a:solidFill>
                <a:schemeClr val="bg1"/>
              </a:solidFill>
              <a:latin typeface="+mn-lt"/>
              <a:cs typeface="Arial" panose="020B0604020202020204" pitchFamily="34" charset="0"/>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20156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cs typeface="Arial"/>
                <a:sym typeface="Georgia"/>
              </a:rPr>
              <a:t>Διασύνδεση επιχειρήσεων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90376"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kumimoji="0" lang="el-GR" b="1" i="0" u="none" strike="noStrike" kern="1200" cap="none" spc="0" normalizeH="0" baseline="0" noProof="0" dirty="0">
                <a:ln>
                  <a:noFill/>
                </a:ln>
                <a:solidFill>
                  <a:prstClr val="white"/>
                </a:solidFill>
                <a:effectLst/>
                <a:uLnTx/>
                <a:uFillTx/>
                <a:latin typeface="Calibri" panose="020F0502020204030204"/>
                <a:ea typeface="+mn-ea"/>
                <a:sym typeface="Georgia"/>
              </a:rPr>
              <a:t>Ψηφιακός Μετασχηματισμός</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022247" y="1285473"/>
            <a:ext cx="2435414"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Παρεμβάσεις σε δημόσιες υπηρεσίες με βάση τις αρχές του Σχεδίου Δράσης της Επιτροπής Ηλεκτρονικής Διακυβέρνησης</a:t>
            </a:r>
          </a:p>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Υπηρεσίες ψηφιακές που παρέχονται σύμφωνα με την αρχή </a:t>
            </a:r>
            <a:r>
              <a:rPr lang="el-GR" sz="1200" dirty="0" err="1">
                <a:solidFill>
                  <a:schemeClr val="bg1"/>
                </a:solidFill>
                <a:latin typeface="+mn-lt"/>
              </a:rPr>
              <a:t>once-only</a:t>
            </a:r>
            <a:r>
              <a:rPr lang="el-GR" sz="1200" dirty="0">
                <a:solidFill>
                  <a:schemeClr val="bg1"/>
                </a:solidFill>
                <a:latin typeface="+mn-lt"/>
              </a:rPr>
              <a:t> </a:t>
            </a:r>
            <a:r>
              <a:rPr lang="el-GR" sz="1200" dirty="0" err="1">
                <a:solidFill>
                  <a:schemeClr val="bg1"/>
                </a:solidFill>
                <a:latin typeface="+mn-lt"/>
              </a:rPr>
              <a:t>principle</a:t>
            </a:r>
            <a:r>
              <a:rPr lang="el-GR" sz="1200" dirty="0">
                <a:solidFill>
                  <a:schemeClr val="bg1"/>
                </a:solidFill>
                <a:latin typeface="+mn-lt"/>
              </a:rPr>
              <a:t>, </a:t>
            </a:r>
            <a:r>
              <a:rPr lang="el-GR" sz="1200" dirty="0" err="1">
                <a:solidFill>
                  <a:schemeClr val="bg1"/>
                </a:solidFill>
                <a:latin typeface="+mn-lt"/>
              </a:rPr>
              <a:t>προσβάσιμες</a:t>
            </a:r>
            <a:r>
              <a:rPr lang="el-GR" sz="1200" dirty="0">
                <a:solidFill>
                  <a:schemeClr val="bg1"/>
                </a:solidFill>
                <a:latin typeface="+mn-lt"/>
              </a:rPr>
              <a:t>, ανοιχτές και διαφανείς, διασυνοριακές, </a:t>
            </a:r>
            <a:r>
              <a:rPr lang="el-GR" sz="1200" dirty="0" err="1">
                <a:solidFill>
                  <a:schemeClr val="bg1"/>
                </a:solidFill>
                <a:latin typeface="+mn-lt"/>
              </a:rPr>
              <a:t>διαλειτουργικές</a:t>
            </a:r>
            <a:r>
              <a:rPr lang="el-GR" sz="1200" dirty="0">
                <a:solidFill>
                  <a:schemeClr val="bg1"/>
                </a:solidFill>
                <a:latin typeface="+mn-lt"/>
              </a:rPr>
              <a:t>, αξιόπιστες και ασφαλείς</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Ενδυνάμωση του οικοσυστήματος έρευνας και καινοτομίας Στρατηγικής Έξυπνης Εξειδίκευσης </a:t>
            </a:r>
          </a:p>
          <a:p>
            <a:pPr marL="179388" indent="-179388">
              <a:spcBef>
                <a:spcPts val="600"/>
              </a:spcBef>
              <a:spcAft>
                <a:spcPts val="6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02224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dirty="0">
                <a:solidFill>
                  <a:prstClr val="white"/>
                </a:solidFill>
                <a:latin typeface="+mn-lt"/>
                <a:cs typeface="Arial"/>
                <a:sym typeface="Georgia"/>
              </a:rPr>
              <a:t>Υποστήριξη δημόσιων υπηρεσιών</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grpSp>
        <p:nvGrpSpPr>
          <p:cNvPr id="52" name="Group 51">
            <a:extLst>
              <a:ext uri="{FF2B5EF4-FFF2-40B4-BE49-F238E27FC236}">
                <a16:creationId xmlns:a16="http://schemas.microsoft.com/office/drawing/2014/main" xmlns="" id="{4D19F74B-2F0E-475F-951F-B00F6ECB5877}"/>
              </a:ext>
            </a:extLst>
          </p:cNvPr>
          <p:cNvGrpSpPr>
            <a:grpSpLocks noChangeAspect="1"/>
          </p:cNvGrpSpPr>
          <p:nvPr/>
        </p:nvGrpSpPr>
        <p:grpSpPr>
          <a:xfrm>
            <a:off x="3620477" y="1880413"/>
            <a:ext cx="571500" cy="571500"/>
            <a:chOff x="4894608" y="4046399"/>
            <a:chExt cx="422275" cy="422275"/>
          </a:xfrm>
          <a:solidFill>
            <a:schemeClr val="bg1"/>
          </a:solidFill>
        </p:grpSpPr>
        <p:sp>
          <p:nvSpPr>
            <p:cNvPr id="53" name="Freeform 164">
              <a:extLst>
                <a:ext uri="{FF2B5EF4-FFF2-40B4-BE49-F238E27FC236}">
                  <a16:creationId xmlns:a16="http://schemas.microsoft.com/office/drawing/2014/main" xmlns=""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165">
              <a:extLst>
                <a:ext uri="{FF2B5EF4-FFF2-40B4-BE49-F238E27FC236}">
                  <a16:creationId xmlns:a16="http://schemas.microsoft.com/office/drawing/2014/main" xmlns=""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xmlns="" id="{2F8E3249-E9B5-4944-B23C-C277815447CC}"/>
              </a:ext>
            </a:extLst>
          </p:cNvPr>
          <p:cNvGrpSpPr>
            <a:grpSpLocks noChangeAspect="1"/>
          </p:cNvGrpSpPr>
          <p:nvPr/>
        </p:nvGrpSpPr>
        <p:grpSpPr>
          <a:xfrm>
            <a:off x="690271" y="1848514"/>
            <a:ext cx="571500" cy="571500"/>
            <a:chOff x="1684338" y="3436938"/>
            <a:chExt cx="123825" cy="123825"/>
          </a:xfrm>
          <a:solidFill>
            <a:schemeClr val="bg1"/>
          </a:solidFill>
        </p:grpSpPr>
        <p:sp>
          <p:nvSpPr>
            <p:cNvPr id="56" name="Freeform 204">
              <a:extLst>
                <a:ext uri="{FF2B5EF4-FFF2-40B4-BE49-F238E27FC236}">
                  <a16:creationId xmlns:a16="http://schemas.microsoft.com/office/drawing/2014/main" xmlns=""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05">
              <a:extLst>
                <a:ext uri="{FF2B5EF4-FFF2-40B4-BE49-F238E27FC236}">
                  <a16:creationId xmlns:a16="http://schemas.microsoft.com/office/drawing/2014/main" xmlns=""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06">
              <a:extLst>
                <a:ext uri="{FF2B5EF4-FFF2-40B4-BE49-F238E27FC236}">
                  <a16:creationId xmlns:a16="http://schemas.microsoft.com/office/drawing/2014/main" xmlns=""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07">
              <a:extLst>
                <a:ext uri="{FF2B5EF4-FFF2-40B4-BE49-F238E27FC236}">
                  <a16:creationId xmlns:a16="http://schemas.microsoft.com/office/drawing/2014/main" xmlns=""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8">
              <a:extLst>
                <a:ext uri="{FF2B5EF4-FFF2-40B4-BE49-F238E27FC236}">
                  <a16:creationId xmlns:a16="http://schemas.microsoft.com/office/drawing/2014/main" xmlns=""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xmlns="" id="{13645EE7-16C8-4D19-9B4D-71DBAEA79B8B}"/>
              </a:ext>
            </a:extLst>
          </p:cNvPr>
          <p:cNvGrpSpPr>
            <a:grpSpLocks noChangeAspect="1"/>
          </p:cNvGrpSpPr>
          <p:nvPr/>
        </p:nvGrpSpPr>
        <p:grpSpPr>
          <a:xfrm>
            <a:off x="9202247" y="1880413"/>
            <a:ext cx="572023" cy="571500"/>
            <a:chOff x="3983038" y="-349250"/>
            <a:chExt cx="1738312" cy="1736725"/>
          </a:xfrm>
          <a:solidFill>
            <a:schemeClr val="bg1"/>
          </a:solidFill>
        </p:grpSpPr>
        <p:sp>
          <p:nvSpPr>
            <p:cNvPr id="62" name="Freeform 212">
              <a:extLst>
                <a:ext uri="{FF2B5EF4-FFF2-40B4-BE49-F238E27FC236}">
                  <a16:creationId xmlns:a16="http://schemas.microsoft.com/office/drawing/2014/main" xmlns="" id="{6D5E8A86-A2E3-4591-BD45-7EAE43EE3AD2}"/>
                </a:ext>
              </a:extLst>
            </p:cNvPr>
            <p:cNvSpPr>
              <a:spLocks noEditPoints="1"/>
            </p:cNvSpPr>
            <p:nvPr/>
          </p:nvSpPr>
          <p:spPr bwMode="auto">
            <a:xfrm>
              <a:off x="4217988" y="-114300"/>
              <a:ext cx="1268412" cy="1266825"/>
            </a:xfrm>
            <a:custGeom>
              <a:avLst/>
              <a:gdLst>
                <a:gd name="T0" fmla="*/ 0 w 420"/>
                <a:gd name="T1" fmla="*/ 210 h 420"/>
                <a:gd name="T2" fmla="*/ 420 w 420"/>
                <a:gd name="T3" fmla="*/ 210 h 420"/>
                <a:gd name="T4" fmla="*/ 69 w 420"/>
                <a:gd name="T5" fmla="*/ 91 h 420"/>
                <a:gd name="T6" fmla="*/ 131 w 420"/>
                <a:gd name="T7" fmla="*/ 43 h 420"/>
                <a:gd name="T8" fmla="*/ 103 w 420"/>
                <a:gd name="T9" fmla="*/ 92 h 420"/>
                <a:gd name="T10" fmla="*/ 68 w 420"/>
                <a:gd name="T11" fmla="*/ 92 h 420"/>
                <a:gd name="T12" fmla="*/ 26 w 420"/>
                <a:gd name="T13" fmla="*/ 197 h 420"/>
                <a:gd name="T14" fmla="*/ 50 w 420"/>
                <a:gd name="T15" fmla="*/ 117 h 420"/>
                <a:gd name="T16" fmla="*/ 93 w 420"/>
                <a:gd name="T17" fmla="*/ 118 h 420"/>
                <a:gd name="T18" fmla="*/ 80 w 420"/>
                <a:gd name="T19" fmla="*/ 197 h 420"/>
                <a:gd name="T20" fmla="*/ 50 w 420"/>
                <a:gd name="T21" fmla="*/ 303 h 420"/>
                <a:gd name="T22" fmla="*/ 26 w 420"/>
                <a:gd name="T23" fmla="*/ 223 h 420"/>
                <a:gd name="T24" fmla="*/ 80 w 420"/>
                <a:gd name="T25" fmla="*/ 223 h 420"/>
                <a:gd name="T26" fmla="*/ 93 w 420"/>
                <a:gd name="T27" fmla="*/ 302 h 420"/>
                <a:gd name="T28" fmla="*/ 50 w 420"/>
                <a:gd name="T29" fmla="*/ 303 h 420"/>
                <a:gd name="T30" fmla="*/ 69 w 420"/>
                <a:gd name="T31" fmla="*/ 329 h 420"/>
                <a:gd name="T32" fmla="*/ 102 w 420"/>
                <a:gd name="T33" fmla="*/ 328 h 420"/>
                <a:gd name="T34" fmla="*/ 130 w 420"/>
                <a:gd name="T35" fmla="*/ 375 h 420"/>
                <a:gd name="T36" fmla="*/ 129 w 420"/>
                <a:gd name="T37" fmla="*/ 376 h 420"/>
                <a:gd name="T38" fmla="*/ 197 w 420"/>
                <a:gd name="T39" fmla="*/ 393 h 420"/>
                <a:gd name="T40" fmla="*/ 130 w 420"/>
                <a:gd name="T41" fmla="*/ 328 h 420"/>
                <a:gd name="T42" fmla="*/ 197 w 420"/>
                <a:gd name="T43" fmla="*/ 393 h 420"/>
                <a:gd name="T44" fmla="*/ 120 w 420"/>
                <a:gd name="T45" fmla="*/ 303 h 420"/>
                <a:gd name="T46" fmla="*/ 106 w 420"/>
                <a:gd name="T47" fmla="*/ 223 h 420"/>
                <a:gd name="T48" fmla="*/ 197 w 420"/>
                <a:gd name="T49" fmla="*/ 223 h 420"/>
                <a:gd name="T50" fmla="*/ 197 w 420"/>
                <a:gd name="T51" fmla="*/ 197 h 420"/>
                <a:gd name="T52" fmla="*/ 106 w 420"/>
                <a:gd name="T53" fmla="*/ 197 h 420"/>
                <a:gd name="T54" fmla="*/ 120 w 420"/>
                <a:gd name="T55" fmla="*/ 117 h 420"/>
                <a:gd name="T56" fmla="*/ 197 w 420"/>
                <a:gd name="T57" fmla="*/ 197 h 420"/>
                <a:gd name="T58" fmla="*/ 130 w 420"/>
                <a:gd name="T59" fmla="*/ 92 h 420"/>
                <a:gd name="T60" fmla="*/ 197 w 420"/>
                <a:gd name="T61" fmla="*/ 27 h 420"/>
                <a:gd name="T62" fmla="*/ 197 w 420"/>
                <a:gd name="T63" fmla="*/ 92 h 420"/>
                <a:gd name="T64" fmla="*/ 351 w 420"/>
                <a:gd name="T65" fmla="*/ 91 h 420"/>
                <a:gd name="T66" fmla="*/ 318 w 420"/>
                <a:gd name="T67" fmla="*/ 92 h 420"/>
                <a:gd name="T68" fmla="*/ 290 w 420"/>
                <a:gd name="T69" fmla="*/ 45 h 420"/>
                <a:gd name="T70" fmla="*/ 291 w 420"/>
                <a:gd name="T71" fmla="*/ 44 h 420"/>
                <a:gd name="T72" fmla="*/ 223 w 420"/>
                <a:gd name="T73" fmla="*/ 27 h 420"/>
                <a:gd name="T74" fmla="*/ 290 w 420"/>
                <a:gd name="T75" fmla="*/ 92 h 420"/>
                <a:gd name="T76" fmla="*/ 223 w 420"/>
                <a:gd name="T77" fmla="*/ 27 h 420"/>
                <a:gd name="T78" fmla="*/ 300 w 420"/>
                <a:gd name="T79" fmla="*/ 117 h 420"/>
                <a:gd name="T80" fmla="*/ 314 w 420"/>
                <a:gd name="T81" fmla="*/ 197 h 420"/>
                <a:gd name="T82" fmla="*/ 223 w 420"/>
                <a:gd name="T83" fmla="*/ 197 h 420"/>
                <a:gd name="T84" fmla="*/ 223 w 420"/>
                <a:gd name="T85" fmla="*/ 223 h 420"/>
                <a:gd name="T86" fmla="*/ 314 w 420"/>
                <a:gd name="T87" fmla="*/ 223 h 420"/>
                <a:gd name="T88" fmla="*/ 300 w 420"/>
                <a:gd name="T89" fmla="*/ 303 h 420"/>
                <a:gd name="T90" fmla="*/ 223 w 420"/>
                <a:gd name="T91" fmla="*/ 223 h 420"/>
                <a:gd name="T92" fmla="*/ 223 w 420"/>
                <a:gd name="T93" fmla="*/ 393 h 420"/>
                <a:gd name="T94" fmla="*/ 290 w 420"/>
                <a:gd name="T95" fmla="*/ 328 h 420"/>
                <a:gd name="T96" fmla="*/ 223 w 420"/>
                <a:gd name="T97" fmla="*/ 393 h 420"/>
                <a:gd name="T98" fmla="*/ 291 w 420"/>
                <a:gd name="T99" fmla="*/ 376 h 420"/>
                <a:gd name="T100" fmla="*/ 290 w 420"/>
                <a:gd name="T101" fmla="*/ 375 h 420"/>
                <a:gd name="T102" fmla="*/ 318 w 420"/>
                <a:gd name="T103" fmla="*/ 328 h 420"/>
                <a:gd name="T104" fmla="*/ 351 w 420"/>
                <a:gd name="T105" fmla="*/ 329 h 420"/>
                <a:gd name="T106" fmla="*/ 370 w 420"/>
                <a:gd name="T107" fmla="*/ 302 h 420"/>
                <a:gd name="T108" fmla="*/ 327 w 420"/>
                <a:gd name="T109" fmla="*/ 303 h 420"/>
                <a:gd name="T110" fmla="*/ 340 w 420"/>
                <a:gd name="T111" fmla="*/ 223 h 420"/>
                <a:gd name="T112" fmla="*/ 394 w 420"/>
                <a:gd name="T113" fmla="*/ 223 h 420"/>
                <a:gd name="T114" fmla="*/ 394 w 420"/>
                <a:gd name="T115" fmla="*/ 197 h 420"/>
                <a:gd name="T116" fmla="*/ 340 w 420"/>
                <a:gd name="T117" fmla="*/ 197 h 420"/>
                <a:gd name="T118" fmla="*/ 327 w 420"/>
                <a:gd name="T119" fmla="*/ 118 h 420"/>
                <a:gd name="T120" fmla="*/ 370 w 420"/>
                <a:gd name="T121" fmla="*/ 117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69" y="91"/>
                  </a:moveTo>
                  <a:cubicBezTo>
                    <a:pt x="85" y="71"/>
                    <a:pt x="106" y="56"/>
                    <a:pt x="129" y="44"/>
                  </a:cubicBezTo>
                  <a:cubicBezTo>
                    <a:pt x="131" y="43"/>
                    <a:pt x="131" y="43"/>
                    <a:pt x="131" y="43"/>
                  </a:cubicBezTo>
                  <a:cubicBezTo>
                    <a:pt x="130" y="45"/>
                    <a:pt x="130" y="45"/>
                    <a:pt x="130" y="45"/>
                  </a:cubicBezTo>
                  <a:cubicBezTo>
                    <a:pt x="119" y="58"/>
                    <a:pt x="110" y="74"/>
                    <a:pt x="103" y="92"/>
                  </a:cubicBezTo>
                  <a:cubicBezTo>
                    <a:pt x="102" y="92"/>
                    <a:pt x="102" y="92"/>
                    <a:pt x="102" y="92"/>
                  </a:cubicBezTo>
                  <a:cubicBezTo>
                    <a:pt x="68" y="92"/>
                    <a:pt x="68" y="92"/>
                    <a:pt x="68" y="92"/>
                  </a:cubicBezTo>
                  <a:lnTo>
                    <a:pt x="69" y="91"/>
                  </a:lnTo>
                  <a:close/>
                  <a:moveTo>
                    <a:pt x="26" y="197"/>
                  </a:moveTo>
                  <a:cubicBezTo>
                    <a:pt x="28" y="169"/>
                    <a:pt x="36" y="142"/>
                    <a:pt x="50" y="118"/>
                  </a:cubicBezTo>
                  <a:cubicBezTo>
                    <a:pt x="50" y="117"/>
                    <a:pt x="50" y="117"/>
                    <a:pt x="50" y="117"/>
                  </a:cubicBezTo>
                  <a:cubicBezTo>
                    <a:pt x="93" y="117"/>
                    <a:pt x="93" y="117"/>
                    <a:pt x="93" y="117"/>
                  </a:cubicBezTo>
                  <a:cubicBezTo>
                    <a:pt x="93" y="118"/>
                    <a:pt x="93" y="118"/>
                    <a:pt x="93" y="118"/>
                  </a:cubicBezTo>
                  <a:cubicBezTo>
                    <a:pt x="86" y="143"/>
                    <a:pt x="81" y="169"/>
                    <a:pt x="80" y="197"/>
                  </a:cubicBezTo>
                  <a:cubicBezTo>
                    <a:pt x="80" y="197"/>
                    <a:pt x="80" y="197"/>
                    <a:pt x="80" y="197"/>
                  </a:cubicBezTo>
                  <a:cubicBezTo>
                    <a:pt x="26" y="197"/>
                    <a:pt x="26" y="197"/>
                    <a:pt x="26" y="197"/>
                  </a:cubicBezTo>
                  <a:close/>
                  <a:moveTo>
                    <a:pt x="50" y="303"/>
                  </a:moveTo>
                  <a:cubicBezTo>
                    <a:pt x="50" y="302"/>
                    <a:pt x="50" y="302"/>
                    <a:pt x="50" y="302"/>
                  </a:cubicBezTo>
                  <a:cubicBezTo>
                    <a:pt x="36" y="278"/>
                    <a:pt x="28" y="251"/>
                    <a:pt x="26" y="223"/>
                  </a:cubicBezTo>
                  <a:cubicBezTo>
                    <a:pt x="26" y="223"/>
                    <a:pt x="26" y="223"/>
                    <a:pt x="26" y="223"/>
                  </a:cubicBezTo>
                  <a:cubicBezTo>
                    <a:pt x="80" y="223"/>
                    <a:pt x="80" y="223"/>
                    <a:pt x="80" y="223"/>
                  </a:cubicBezTo>
                  <a:cubicBezTo>
                    <a:pt x="80" y="223"/>
                    <a:pt x="80" y="223"/>
                    <a:pt x="80" y="223"/>
                  </a:cubicBezTo>
                  <a:cubicBezTo>
                    <a:pt x="81" y="251"/>
                    <a:pt x="86" y="277"/>
                    <a:pt x="93" y="302"/>
                  </a:cubicBezTo>
                  <a:cubicBezTo>
                    <a:pt x="93" y="303"/>
                    <a:pt x="93" y="303"/>
                    <a:pt x="93" y="303"/>
                  </a:cubicBezTo>
                  <a:lnTo>
                    <a:pt x="50" y="303"/>
                  </a:lnTo>
                  <a:close/>
                  <a:moveTo>
                    <a:pt x="129" y="376"/>
                  </a:moveTo>
                  <a:cubicBezTo>
                    <a:pt x="106" y="364"/>
                    <a:pt x="85" y="349"/>
                    <a:pt x="69" y="329"/>
                  </a:cubicBezTo>
                  <a:cubicBezTo>
                    <a:pt x="68" y="328"/>
                    <a:pt x="68" y="328"/>
                    <a:pt x="68" y="328"/>
                  </a:cubicBezTo>
                  <a:cubicBezTo>
                    <a:pt x="102" y="328"/>
                    <a:pt x="102" y="328"/>
                    <a:pt x="102" y="328"/>
                  </a:cubicBezTo>
                  <a:cubicBezTo>
                    <a:pt x="103" y="328"/>
                    <a:pt x="103" y="328"/>
                    <a:pt x="103" y="328"/>
                  </a:cubicBezTo>
                  <a:cubicBezTo>
                    <a:pt x="110" y="346"/>
                    <a:pt x="119" y="362"/>
                    <a:pt x="130" y="375"/>
                  </a:cubicBezTo>
                  <a:cubicBezTo>
                    <a:pt x="131" y="377"/>
                    <a:pt x="131" y="377"/>
                    <a:pt x="131" y="377"/>
                  </a:cubicBezTo>
                  <a:lnTo>
                    <a:pt x="129" y="376"/>
                  </a:lnTo>
                  <a:close/>
                  <a:moveTo>
                    <a:pt x="197" y="393"/>
                  </a:moveTo>
                  <a:cubicBezTo>
                    <a:pt x="197" y="393"/>
                    <a:pt x="197" y="393"/>
                    <a:pt x="197" y="393"/>
                  </a:cubicBezTo>
                  <a:cubicBezTo>
                    <a:pt x="171" y="387"/>
                    <a:pt x="148" y="364"/>
                    <a:pt x="131" y="329"/>
                  </a:cubicBezTo>
                  <a:cubicBezTo>
                    <a:pt x="130" y="328"/>
                    <a:pt x="130" y="328"/>
                    <a:pt x="130" y="328"/>
                  </a:cubicBezTo>
                  <a:cubicBezTo>
                    <a:pt x="197" y="328"/>
                    <a:pt x="197" y="328"/>
                    <a:pt x="197" y="328"/>
                  </a:cubicBezTo>
                  <a:lnTo>
                    <a:pt x="197" y="393"/>
                  </a:lnTo>
                  <a:close/>
                  <a:moveTo>
                    <a:pt x="197" y="303"/>
                  </a:moveTo>
                  <a:cubicBezTo>
                    <a:pt x="120" y="303"/>
                    <a:pt x="120" y="303"/>
                    <a:pt x="120" y="303"/>
                  </a:cubicBezTo>
                  <a:cubicBezTo>
                    <a:pt x="120" y="302"/>
                    <a:pt x="120" y="302"/>
                    <a:pt x="120" y="302"/>
                  </a:cubicBezTo>
                  <a:cubicBezTo>
                    <a:pt x="112" y="278"/>
                    <a:pt x="107" y="251"/>
                    <a:pt x="106" y="223"/>
                  </a:cubicBezTo>
                  <a:cubicBezTo>
                    <a:pt x="106" y="223"/>
                    <a:pt x="106" y="223"/>
                    <a:pt x="106" y="223"/>
                  </a:cubicBezTo>
                  <a:cubicBezTo>
                    <a:pt x="197" y="223"/>
                    <a:pt x="197" y="223"/>
                    <a:pt x="197" y="223"/>
                  </a:cubicBezTo>
                  <a:lnTo>
                    <a:pt x="197" y="303"/>
                  </a:lnTo>
                  <a:close/>
                  <a:moveTo>
                    <a:pt x="197" y="197"/>
                  </a:moveTo>
                  <a:cubicBezTo>
                    <a:pt x="106" y="197"/>
                    <a:pt x="106" y="197"/>
                    <a:pt x="106" y="197"/>
                  </a:cubicBezTo>
                  <a:cubicBezTo>
                    <a:pt x="106" y="197"/>
                    <a:pt x="106" y="197"/>
                    <a:pt x="106" y="197"/>
                  </a:cubicBezTo>
                  <a:cubicBezTo>
                    <a:pt x="107" y="169"/>
                    <a:pt x="112" y="142"/>
                    <a:pt x="120" y="118"/>
                  </a:cubicBezTo>
                  <a:cubicBezTo>
                    <a:pt x="120" y="117"/>
                    <a:pt x="120" y="117"/>
                    <a:pt x="120" y="117"/>
                  </a:cubicBezTo>
                  <a:cubicBezTo>
                    <a:pt x="197" y="117"/>
                    <a:pt x="197" y="117"/>
                    <a:pt x="197" y="117"/>
                  </a:cubicBezTo>
                  <a:lnTo>
                    <a:pt x="197" y="197"/>
                  </a:lnTo>
                  <a:close/>
                  <a:moveTo>
                    <a:pt x="197" y="92"/>
                  </a:moveTo>
                  <a:cubicBezTo>
                    <a:pt x="130" y="92"/>
                    <a:pt x="130" y="92"/>
                    <a:pt x="130" y="92"/>
                  </a:cubicBezTo>
                  <a:cubicBezTo>
                    <a:pt x="131" y="91"/>
                    <a:pt x="131" y="91"/>
                    <a:pt x="131" y="91"/>
                  </a:cubicBezTo>
                  <a:cubicBezTo>
                    <a:pt x="148" y="56"/>
                    <a:pt x="171" y="33"/>
                    <a:pt x="197" y="27"/>
                  </a:cubicBezTo>
                  <a:cubicBezTo>
                    <a:pt x="197" y="27"/>
                    <a:pt x="197" y="27"/>
                    <a:pt x="197" y="27"/>
                  </a:cubicBezTo>
                  <a:lnTo>
                    <a:pt x="197" y="92"/>
                  </a:lnTo>
                  <a:close/>
                  <a:moveTo>
                    <a:pt x="291" y="44"/>
                  </a:moveTo>
                  <a:cubicBezTo>
                    <a:pt x="314" y="56"/>
                    <a:pt x="335" y="71"/>
                    <a:pt x="351" y="91"/>
                  </a:cubicBezTo>
                  <a:cubicBezTo>
                    <a:pt x="352" y="92"/>
                    <a:pt x="352" y="92"/>
                    <a:pt x="352" y="92"/>
                  </a:cubicBezTo>
                  <a:cubicBezTo>
                    <a:pt x="318" y="92"/>
                    <a:pt x="318" y="92"/>
                    <a:pt x="318" y="92"/>
                  </a:cubicBezTo>
                  <a:cubicBezTo>
                    <a:pt x="317" y="92"/>
                    <a:pt x="317" y="92"/>
                    <a:pt x="317" y="92"/>
                  </a:cubicBezTo>
                  <a:cubicBezTo>
                    <a:pt x="310" y="74"/>
                    <a:pt x="301" y="58"/>
                    <a:pt x="290" y="45"/>
                  </a:cubicBezTo>
                  <a:cubicBezTo>
                    <a:pt x="289" y="43"/>
                    <a:pt x="289" y="43"/>
                    <a:pt x="289" y="43"/>
                  </a:cubicBezTo>
                  <a:lnTo>
                    <a:pt x="291" y="44"/>
                  </a:lnTo>
                  <a:close/>
                  <a:moveTo>
                    <a:pt x="223" y="27"/>
                  </a:moveTo>
                  <a:cubicBezTo>
                    <a:pt x="223" y="27"/>
                    <a:pt x="223" y="27"/>
                    <a:pt x="223" y="27"/>
                  </a:cubicBezTo>
                  <a:cubicBezTo>
                    <a:pt x="249" y="33"/>
                    <a:pt x="272" y="56"/>
                    <a:pt x="289" y="91"/>
                  </a:cubicBezTo>
                  <a:cubicBezTo>
                    <a:pt x="290" y="92"/>
                    <a:pt x="290" y="92"/>
                    <a:pt x="290" y="92"/>
                  </a:cubicBezTo>
                  <a:cubicBezTo>
                    <a:pt x="223" y="92"/>
                    <a:pt x="223" y="92"/>
                    <a:pt x="223" y="92"/>
                  </a:cubicBezTo>
                  <a:lnTo>
                    <a:pt x="223" y="27"/>
                  </a:lnTo>
                  <a:close/>
                  <a:moveTo>
                    <a:pt x="223" y="117"/>
                  </a:moveTo>
                  <a:cubicBezTo>
                    <a:pt x="300" y="117"/>
                    <a:pt x="300" y="117"/>
                    <a:pt x="300" y="117"/>
                  </a:cubicBezTo>
                  <a:cubicBezTo>
                    <a:pt x="300" y="118"/>
                    <a:pt x="300" y="118"/>
                    <a:pt x="300" y="118"/>
                  </a:cubicBezTo>
                  <a:cubicBezTo>
                    <a:pt x="308" y="142"/>
                    <a:pt x="313" y="169"/>
                    <a:pt x="314" y="197"/>
                  </a:cubicBezTo>
                  <a:cubicBezTo>
                    <a:pt x="314" y="197"/>
                    <a:pt x="314" y="197"/>
                    <a:pt x="314" y="197"/>
                  </a:cubicBezTo>
                  <a:cubicBezTo>
                    <a:pt x="223" y="197"/>
                    <a:pt x="223" y="197"/>
                    <a:pt x="223" y="197"/>
                  </a:cubicBezTo>
                  <a:lnTo>
                    <a:pt x="223" y="117"/>
                  </a:lnTo>
                  <a:close/>
                  <a:moveTo>
                    <a:pt x="223" y="223"/>
                  </a:moveTo>
                  <a:cubicBezTo>
                    <a:pt x="314" y="223"/>
                    <a:pt x="314" y="223"/>
                    <a:pt x="314" y="223"/>
                  </a:cubicBezTo>
                  <a:cubicBezTo>
                    <a:pt x="314" y="223"/>
                    <a:pt x="314" y="223"/>
                    <a:pt x="314" y="223"/>
                  </a:cubicBezTo>
                  <a:cubicBezTo>
                    <a:pt x="313" y="251"/>
                    <a:pt x="308" y="278"/>
                    <a:pt x="300" y="302"/>
                  </a:cubicBezTo>
                  <a:cubicBezTo>
                    <a:pt x="300" y="303"/>
                    <a:pt x="300" y="303"/>
                    <a:pt x="300" y="303"/>
                  </a:cubicBezTo>
                  <a:cubicBezTo>
                    <a:pt x="223" y="303"/>
                    <a:pt x="223" y="303"/>
                    <a:pt x="223" y="303"/>
                  </a:cubicBezTo>
                  <a:lnTo>
                    <a:pt x="223" y="223"/>
                  </a:lnTo>
                  <a:close/>
                  <a:moveTo>
                    <a:pt x="223" y="393"/>
                  </a:moveTo>
                  <a:cubicBezTo>
                    <a:pt x="223" y="393"/>
                    <a:pt x="223" y="393"/>
                    <a:pt x="223" y="393"/>
                  </a:cubicBezTo>
                  <a:cubicBezTo>
                    <a:pt x="223" y="328"/>
                    <a:pt x="223" y="328"/>
                    <a:pt x="223" y="328"/>
                  </a:cubicBezTo>
                  <a:cubicBezTo>
                    <a:pt x="290" y="328"/>
                    <a:pt x="290" y="328"/>
                    <a:pt x="290" y="328"/>
                  </a:cubicBezTo>
                  <a:cubicBezTo>
                    <a:pt x="289" y="329"/>
                    <a:pt x="289" y="329"/>
                    <a:pt x="289" y="329"/>
                  </a:cubicBezTo>
                  <a:cubicBezTo>
                    <a:pt x="272" y="364"/>
                    <a:pt x="249" y="387"/>
                    <a:pt x="223" y="393"/>
                  </a:cubicBezTo>
                  <a:close/>
                  <a:moveTo>
                    <a:pt x="351" y="329"/>
                  </a:moveTo>
                  <a:cubicBezTo>
                    <a:pt x="335" y="349"/>
                    <a:pt x="314" y="364"/>
                    <a:pt x="291" y="376"/>
                  </a:cubicBezTo>
                  <a:cubicBezTo>
                    <a:pt x="289" y="377"/>
                    <a:pt x="289" y="377"/>
                    <a:pt x="289" y="377"/>
                  </a:cubicBezTo>
                  <a:cubicBezTo>
                    <a:pt x="290" y="375"/>
                    <a:pt x="290" y="375"/>
                    <a:pt x="290" y="375"/>
                  </a:cubicBezTo>
                  <a:cubicBezTo>
                    <a:pt x="301" y="362"/>
                    <a:pt x="310" y="346"/>
                    <a:pt x="317" y="328"/>
                  </a:cubicBezTo>
                  <a:cubicBezTo>
                    <a:pt x="318" y="328"/>
                    <a:pt x="318" y="328"/>
                    <a:pt x="318" y="328"/>
                  </a:cubicBezTo>
                  <a:cubicBezTo>
                    <a:pt x="352" y="328"/>
                    <a:pt x="352" y="328"/>
                    <a:pt x="352" y="328"/>
                  </a:cubicBezTo>
                  <a:lnTo>
                    <a:pt x="351" y="329"/>
                  </a:lnTo>
                  <a:close/>
                  <a:moveTo>
                    <a:pt x="394" y="223"/>
                  </a:moveTo>
                  <a:cubicBezTo>
                    <a:pt x="392" y="251"/>
                    <a:pt x="384" y="278"/>
                    <a:pt x="370" y="302"/>
                  </a:cubicBezTo>
                  <a:cubicBezTo>
                    <a:pt x="370" y="303"/>
                    <a:pt x="370" y="303"/>
                    <a:pt x="370" y="303"/>
                  </a:cubicBezTo>
                  <a:cubicBezTo>
                    <a:pt x="327" y="303"/>
                    <a:pt x="327" y="303"/>
                    <a:pt x="327" y="303"/>
                  </a:cubicBezTo>
                  <a:cubicBezTo>
                    <a:pt x="327" y="302"/>
                    <a:pt x="327" y="302"/>
                    <a:pt x="327" y="302"/>
                  </a:cubicBezTo>
                  <a:cubicBezTo>
                    <a:pt x="334" y="277"/>
                    <a:pt x="339" y="251"/>
                    <a:pt x="340" y="223"/>
                  </a:cubicBezTo>
                  <a:cubicBezTo>
                    <a:pt x="340" y="223"/>
                    <a:pt x="340" y="223"/>
                    <a:pt x="340" y="223"/>
                  </a:cubicBezTo>
                  <a:cubicBezTo>
                    <a:pt x="394" y="223"/>
                    <a:pt x="394" y="223"/>
                    <a:pt x="394" y="223"/>
                  </a:cubicBezTo>
                  <a:close/>
                  <a:moveTo>
                    <a:pt x="370" y="118"/>
                  </a:moveTo>
                  <a:cubicBezTo>
                    <a:pt x="384" y="142"/>
                    <a:pt x="392" y="169"/>
                    <a:pt x="394" y="197"/>
                  </a:cubicBezTo>
                  <a:cubicBezTo>
                    <a:pt x="394" y="197"/>
                    <a:pt x="394" y="197"/>
                    <a:pt x="394" y="197"/>
                  </a:cubicBezTo>
                  <a:cubicBezTo>
                    <a:pt x="340" y="197"/>
                    <a:pt x="340" y="197"/>
                    <a:pt x="340" y="197"/>
                  </a:cubicBezTo>
                  <a:cubicBezTo>
                    <a:pt x="340" y="197"/>
                    <a:pt x="340" y="197"/>
                    <a:pt x="340" y="197"/>
                  </a:cubicBezTo>
                  <a:cubicBezTo>
                    <a:pt x="339" y="169"/>
                    <a:pt x="334" y="143"/>
                    <a:pt x="327" y="118"/>
                  </a:cubicBezTo>
                  <a:cubicBezTo>
                    <a:pt x="327" y="117"/>
                    <a:pt x="327" y="117"/>
                    <a:pt x="327" y="117"/>
                  </a:cubicBezTo>
                  <a:cubicBezTo>
                    <a:pt x="370" y="117"/>
                    <a:pt x="370" y="117"/>
                    <a:pt x="370" y="117"/>
                  </a:cubicBezTo>
                  <a:lnTo>
                    <a:pt x="370" y="1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13">
              <a:extLst>
                <a:ext uri="{FF2B5EF4-FFF2-40B4-BE49-F238E27FC236}">
                  <a16:creationId xmlns:a16="http://schemas.microsoft.com/office/drawing/2014/main" xmlns="" id="{6142F8EF-EDC4-4F62-BD3F-31F887B49B14}"/>
                </a:ext>
              </a:extLst>
            </p:cNvPr>
            <p:cNvSpPr>
              <a:spLocks noEditPoints="1"/>
            </p:cNvSpPr>
            <p:nvPr/>
          </p:nvSpPr>
          <p:spPr bwMode="auto">
            <a:xfrm>
              <a:off x="3983038" y="-349250"/>
              <a:ext cx="1738312" cy="1736725"/>
            </a:xfrm>
            <a:custGeom>
              <a:avLst/>
              <a:gdLst>
                <a:gd name="T0" fmla="*/ 0 w 1095"/>
                <a:gd name="T1" fmla="*/ 0 h 1094"/>
                <a:gd name="T2" fmla="*/ 0 w 1095"/>
                <a:gd name="T3" fmla="*/ 1094 h 1094"/>
                <a:gd name="T4" fmla="*/ 1095 w 1095"/>
                <a:gd name="T5" fmla="*/ 1094 h 1094"/>
                <a:gd name="T6" fmla="*/ 1095 w 1095"/>
                <a:gd name="T7" fmla="*/ 0 h 1094"/>
                <a:gd name="T8" fmla="*/ 0 w 1095"/>
                <a:gd name="T9" fmla="*/ 0 h 1094"/>
                <a:gd name="T10" fmla="*/ 1048 w 1095"/>
                <a:gd name="T11" fmla="*/ 1047 h 1094"/>
                <a:gd name="T12" fmla="*/ 48 w 1095"/>
                <a:gd name="T13" fmla="*/ 1047 h 1094"/>
                <a:gd name="T14" fmla="*/ 48 w 1095"/>
                <a:gd name="T15" fmla="*/ 48 h 1094"/>
                <a:gd name="T16" fmla="*/ 1048 w 1095"/>
                <a:gd name="T17" fmla="*/ 48 h 1094"/>
                <a:gd name="T18" fmla="*/ 1048 w 1095"/>
                <a:gd name="T19" fmla="*/ 104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5" h="1094">
                  <a:moveTo>
                    <a:pt x="0" y="0"/>
                  </a:moveTo>
                  <a:lnTo>
                    <a:pt x="0" y="1094"/>
                  </a:lnTo>
                  <a:lnTo>
                    <a:pt x="1095" y="1094"/>
                  </a:lnTo>
                  <a:lnTo>
                    <a:pt x="1095" y="0"/>
                  </a:lnTo>
                  <a:lnTo>
                    <a:pt x="0" y="0"/>
                  </a:lnTo>
                  <a:close/>
                  <a:moveTo>
                    <a:pt x="1048" y="1047"/>
                  </a:moveTo>
                  <a:lnTo>
                    <a:pt x="48" y="1047"/>
                  </a:lnTo>
                  <a:lnTo>
                    <a:pt x="48" y="48"/>
                  </a:lnTo>
                  <a:lnTo>
                    <a:pt x="1048" y="48"/>
                  </a:lnTo>
                  <a:lnTo>
                    <a:pt x="1048" y="10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4">
            <a:extLst>
              <a:ext uri="{FF2B5EF4-FFF2-40B4-BE49-F238E27FC236}">
                <a16:creationId xmlns:a16="http://schemas.microsoft.com/office/drawing/2014/main" xmlns="" id="{EB483C83-CC97-4BE4-824F-614FCE1A8154}"/>
              </a:ext>
            </a:extLst>
          </p:cNvPr>
          <p:cNvSpPr>
            <a:spLocks noChangeAspect="1" noEditPoints="1"/>
          </p:cNvSpPr>
          <p:nvPr/>
        </p:nvSpPr>
        <p:spPr bwMode="auto">
          <a:xfrm>
            <a:off x="6412038" y="1886401"/>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bg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Google Shape;1111;p22">
            <a:extLst>
              <a:ext uri="{FF2B5EF4-FFF2-40B4-BE49-F238E27FC236}">
                <a16:creationId xmlns:a16="http://schemas.microsoft.com/office/drawing/2014/main" xmlns="" id="{8088F042-2656-4799-B4E2-4224CF9A0BF1}"/>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11</a:t>
            </a:fld>
            <a:endParaRPr lang="el-GR" sz="1000">
              <a:solidFill>
                <a:schemeClr val="tx1"/>
              </a:solidFill>
              <a:latin typeface="Calibri "/>
            </a:endParaRPr>
          </a:p>
        </p:txBody>
      </p:sp>
    </p:spTree>
    <p:extLst>
      <p:ext uri="{BB962C8B-B14F-4D97-AF65-F5344CB8AC3E}">
        <p14:creationId xmlns:p14="http://schemas.microsoft.com/office/powerpoint/2010/main" xmlns="" val="146080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542172533"/>
              </p:ext>
            </p:extLst>
          </p:nvPr>
        </p:nvGraphicFramePr>
        <p:xfrm>
          <a:off x="1588" y="1588"/>
          <a:ext cx="1588" cy="1588"/>
        </p:xfrm>
        <a:graphic>
          <a:graphicData uri="http://schemas.openxmlformats.org/presentationml/2006/ole">
            <p:oleObj spid="_x0000_s38004"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ΣΠ2 «Μια πιο πράσινη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501933" y="1285474"/>
            <a:ext cx="2545849" cy="5165631"/>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αυτονομίας με χρήση των ΑΠΕ για </a:t>
            </a:r>
            <a:r>
              <a:rPr lang="el-GR" altLang="en-US" sz="1200" dirty="0" err="1">
                <a:solidFill>
                  <a:schemeClr val="bg1"/>
                </a:solidFill>
                <a:latin typeface="+mn-lt"/>
                <a:cs typeface="Arial" panose="020B0604020202020204" pitchFamily="34" charset="0"/>
              </a:rPr>
              <a:t>αυτοπαραγωγή</a:t>
            </a:r>
            <a:r>
              <a:rPr lang="el-GR" altLang="en-US" sz="1200" dirty="0">
                <a:solidFill>
                  <a:schemeClr val="bg1"/>
                </a:solidFill>
                <a:latin typeface="+mn-lt"/>
                <a:cs typeface="Arial" panose="020B0604020202020204" pitchFamily="34" charset="0"/>
              </a:rPr>
              <a:t> και συστημάτων αποθήκευσης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Πρωτοβουλία </a:t>
            </a:r>
            <a:r>
              <a:rPr lang="en-US" altLang="en-US" sz="1200" dirty="0" err="1">
                <a:solidFill>
                  <a:schemeClr val="bg1"/>
                </a:solidFill>
                <a:latin typeface="+mn-lt"/>
                <a:cs typeface="Arial" panose="020B0604020202020204" pitchFamily="34" charset="0"/>
              </a:rPr>
              <a:t>GReco</a:t>
            </a:r>
            <a:r>
              <a:rPr lang="en-US" altLang="en-US" sz="1200" dirty="0">
                <a:solidFill>
                  <a:schemeClr val="bg1"/>
                </a:solidFill>
                <a:latin typeface="+mn-lt"/>
                <a:cs typeface="Arial" panose="020B0604020202020204" pitchFamily="34" charset="0"/>
              </a:rPr>
              <a:t> Islands</a:t>
            </a: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διασυνοριακών έργων διασύνδεσης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Εκσυγχρονισμός και ενίσχυση των οδικών αστικών συγκοινωνιών και 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501934" y="1068841"/>
            <a:ext cx="2160000"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cs typeface="Arial"/>
                <a:sym typeface="Georgia"/>
              </a:rPr>
              <a:t>Το</a:t>
            </a:r>
            <a:r>
              <a:rPr lang="el-GR" b="1" dirty="0">
                <a:solidFill>
                  <a:prstClr val="white"/>
                </a:solidFill>
                <a:latin typeface="+mn-lt"/>
                <a:sym typeface="Georgia"/>
              </a:rPr>
              <a:t>μέας ενέργειας</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438926"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389633" y="1285473"/>
            <a:ext cx="2490631"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Ιεράρχηση και προτεραιότητες που θέτουν η Εθνική Στρατηγική Διαχείρισης Κινδύνων, η Εθνική Στρατηγική Προσαρμογής στην Κλιματική Αλλαγή</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Στρατηγική για τα Δάση και άλλα σχέδια διαχείρισης κινδύνων (</a:t>
            </a:r>
            <a:r>
              <a:rPr lang="el-GR" altLang="en-US" sz="1200" dirty="0" err="1">
                <a:solidFill>
                  <a:schemeClr val="bg1"/>
                </a:solidFill>
                <a:latin typeface="+mn-lt"/>
                <a:cs typeface="Arial" panose="020B0604020202020204" pitchFamily="34" charset="0"/>
              </a:rPr>
              <a:t>action</a:t>
            </a:r>
            <a:r>
              <a:rPr lang="el-GR" altLang="en-US" sz="1200" dirty="0">
                <a:solidFill>
                  <a:schemeClr val="bg1"/>
                </a:solidFill>
                <a:latin typeface="+mn-lt"/>
                <a:cs typeface="Arial" panose="020B0604020202020204" pitchFamily="34" charset="0"/>
              </a:rPr>
              <a:t> </a:t>
            </a:r>
            <a:r>
              <a:rPr lang="el-GR" altLang="en-US" sz="1200" dirty="0" err="1">
                <a:solidFill>
                  <a:schemeClr val="bg1"/>
                </a:solidFill>
                <a:latin typeface="+mn-lt"/>
                <a:cs typeface="Arial" panose="020B0604020202020204" pitchFamily="34" charset="0"/>
              </a:rPr>
              <a:t>plans</a:t>
            </a:r>
            <a:r>
              <a:rPr lang="el-GR" altLang="en-US" sz="12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Αποτελεσματικότερη διακυβέρνηση και διαχείριση των προστατευόμενων περιοχών και του δικτύου NATURA 2000, υποστήριξη του θαλάσσιου χωροταξικού σχεδιασμού </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179532" y="1286539"/>
            <a:ext cx="2832484"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Επεξεργασία διακριτών συλλεγόμενων βιολογικών και ανακυκλώσιμων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Αναβάθμιση Μονάδων Επεξεργασίας Αποβλήτων για την μετατροπή τους σε Μονάδες Ανάκτησης και Ανακύκλωσης</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Λήψη μέτρων για τη διαχείριση επικίνδυνων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Δράσεις ενημέρωσης για τη διαλογή στην πηγή, για την ανακύκλωση, για την κυκλική οικονομία και τον περιορισμό της χρήσης πλαστικών</a:t>
            </a:r>
          </a:p>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Ευαισθητοποίηση του πληθυσμού σχετικά με την προστασία και διατήρηση των οικοσυστημάτων</a:t>
            </a:r>
          </a:p>
          <a:p>
            <a:pPr>
              <a:spcBef>
                <a:spcPts val="600"/>
              </a:spcBef>
              <a:spcAft>
                <a:spcPts val="300"/>
              </a:spcAft>
              <a:buClr>
                <a:schemeClr val="bg1"/>
              </a:buClr>
            </a:pPr>
            <a:endParaRPr lang="el-GR" altLang="en-US" sz="1200" dirty="0">
              <a:solidFill>
                <a:schemeClr val="bg1"/>
              </a:solidFill>
              <a:latin typeface="+mn-lt"/>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179533"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smtClean="0">
                <a:solidFill>
                  <a:prstClr val="white"/>
                </a:solidFill>
                <a:latin typeface="Calibri" panose="020F0502020204030204"/>
                <a:ea typeface="+mn-ea"/>
                <a:sym typeface="Georgia"/>
              </a:rPr>
              <a:t>Μονάδες </a:t>
            </a:r>
            <a:r>
              <a:rPr lang="el-GR" b="1" kern="1200" dirty="0">
                <a:solidFill>
                  <a:prstClr val="white"/>
                </a:solidFill>
                <a:latin typeface="Calibri" panose="020F0502020204030204"/>
                <a:ea typeface="+mn-ea"/>
                <a:sym typeface="Georgia"/>
              </a:rPr>
              <a:t>Ανάκτησης και Ανακύκλωσης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57325"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Αντιμετώπιση κινδύνων και καταστροφών</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277890" y="1285473"/>
            <a:ext cx="2579241" cy="5166698"/>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Ορθολογική και βιώσιμη διαχείριση των υδάτινων πόρων </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Καθολική πρόσβαση σε επαρκές και καλής ποιότητας νερό, συμπεριλαμβανομένων των απομακρυσμένων περιοχών και μικρών νησιών</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Αναβάθμιση και ανάπτυξη υποδομών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δράσεων εξοικονόμησης νερού μέσω νέων τεχνολογιών και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a:t>
            </a:r>
            <a:r>
              <a:rPr lang="el-GR" altLang="en-US" sz="1200" dirty="0" err="1">
                <a:solidFill>
                  <a:schemeClr val="bg1"/>
                </a:solidFill>
                <a:latin typeface="+mn-lt"/>
                <a:cs typeface="Arial" panose="020B0604020202020204" pitchFamily="34" charset="0"/>
              </a:rPr>
              <a:t>επανάχρησης</a:t>
            </a:r>
            <a:r>
              <a:rPr lang="el-GR" altLang="en-US" sz="1200" dirty="0">
                <a:solidFill>
                  <a:schemeClr val="bg1"/>
                </a:solidFill>
                <a:latin typeface="+mn-lt"/>
                <a:cs typeface="Arial" panose="020B0604020202020204" pitchFamily="34" charset="0"/>
              </a:rPr>
              <a:t> νερού κυρίως για άρδευση</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277891" y="1045247"/>
            <a:ext cx="2018720" cy="61292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Υδάτινοι Πόροι</a:t>
            </a:r>
          </a:p>
        </p:txBody>
      </p:sp>
      <p:sp>
        <p:nvSpPr>
          <p:cNvPr id="27" name="Freeform 75">
            <a:extLst>
              <a:ext uri="{FF2B5EF4-FFF2-40B4-BE49-F238E27FC236}">
                <a16:creationId xmlns:a16="http://schemas.microsoft.com/office/drawing/2014/main" xmlns="" id="{F9AEB0D9-B1AF-4817-895C-0B0727E35257}"/>
              </a:ext>
            </a:extLst>
          </p:cNvPr>
          <p:cNvSpPr>
            <a:spLocks noChangeAspect="1" noEditPoints="1"/>
          </p:cNvSpPr>
          <p:nvPr/>
        </p:nvSpPr>
        <p:spPr bwMode="auto">
          <a:xfrm>
            <a:off x="773599" y="1803098"/>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bg1">
              <a:lumMod val="95000"/>
            </a:schemeClr>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xmlns="" id="{E084B6E0-78A2-444C-A59D-40528839D550}"/>
              </a:ext>
            </a:extLst>
          </p:cNvPr>
          <p:cNvGrpSpPr>
            <a:grpSpLocks noChangeAspect="1"/>
          </p:cNvGrpSpPr>
          <p:nvPr/>
        </p:nvGrpSpPr>
        <p:grpSpPr>
          <a:xfrm>
            <a:off x="3587426" y="1803098"/>
            <a:ext cx="571500" cy="571500"/>
            <a:chOff x="4232275" y="77788"/>
            <a:chExt cx="1333500" cy="1333500"/>
          </a:xfrm>
          <a:solidFill>
            <a:schemeClr val="bg1">
              <a:lumMod val="95000"/>
            </a:schemeClr>
          </a:solidFill>
        </p:grpSpPr>
        <p:sp>
          <p:nvSpPr>
            <p:cNvPr id="29" name="Freeform 202">
              <a:extLst>
                <a:ext uri="{FF2B5EF4-FFF2-40B4-BE49-F238E27FC236}">
                  <a16:creationId xmlns:a16="http://schemas.microsoft.com/office/drawing/2014/main" xmlns=""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03">
              <a:extLst>
                <a:ext uri="{FF2B5EF4-FFF2-40B4-BE49-F238E27FC236}">
                  <a16:creationId xmlns:a16="http://schemas.microsoft.com/office/drawing/2014/main" xmlns=""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04">
              <a:extLst>
                <a:ext uri="{FF2B5EF4-FFF2-40B4-BE49-F238E27FC236}">
                  <a16:creationId xmlns:a16="http://schemas.microsoft.com/office/drawing/2014/main" xmlns=""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5">
              <a:extLst>
                <a:ext uri="{FF2B5EF4-FFF2-40B4-BE49-F238E27FC236}">
                  <a16:creationId xmlns:a16="http://schemas.microsoft.com/office/drawing/2014/main" xmlns=""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06">
              <a:extLst>
                <a:ext uri="{FF2B5EF4-FFF2-40B4-BE49-F238E27FC236}">
                  <a16:creationId xmlns:a16="http://schemas.microsoft.com/office/drawing/2014/main" xmlns=""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07">
              <a:extLst>
                <a:ext uri="{FF2B5EF4-FFF2-40B4-BE49-F238E27FC236}">
                  <a16:creationId xmlns:a16="http://schemas.microsoft.com/office/drawing/2014/main" xmlns=""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08">
              <a:extLst>
                <a:ext uri="{FF2B5EF4-FFF2-40B4-BE49-F238E27FC236}">
                  <a16:creationId xmlns:a16="http://schemas.microsoft.com/office/drawing/2014/main" xmlns=""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Freeform 268">
            <a:extLst>
              <a:ext uri="{FF2B5EF4-FFF2-40B4-BE49-F238E27FC236}">
                <a16:creationId xmlns:a16="http://schemas.microsoft.com/office/drawing/2014/main" xmlns="" id="{B3FA83A8-4DD8-412E-9B98-E85C2CB02C22}"/>
              </a:ext>
            </a:extLst>
          </p:cNvPr>
          <p:cNvSpPr>
            <a:spLocks noChangeAspect="1" noEditPoints="1"/>
          </p:cNvSpPr>
          <p:nvPr/>
        </p:nvSpPr>
        <p:spPr bwMode="auto">
          <a:xfrm>
            <a:off x="6425935"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45">
            <a:extLst>
              <a:ext uri="{FF2B5EF4-FFF2-40B4-BE49-F238E27FC236}">
                <a16:creationId xmlns:a16="http://schemas.microsoft.com/office/drawing/2014/main" xmlns="" id="{91E1BC75-A1FC-486A-BC38-6C9F7DC0B11F}"/>
              </a:ext>
            </a:extLst>
          </p:cNvPr>
          <p:cNvSpPr>
            <a:spLocks noChangeAspect="1" noEditPoints="1"/>
          </p:cNvSpPr>
          <p:nvPr/>
        </p:nvSpPr>
        <p:spPr bwMode="auto">
          <a:xfrm>
            <a:off x="9509055"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12</a:t>
            </a:fld>
            <a:endParaRPr lang="el-GR" sz="1000">
              <a:solidFill>
                <a:schemeClr val="tx1"/>
              </a:solidFill>
              <a:latin typeface="Calibri "/>
            </a:endParaRPr>
          </a:p>
        </p:txBody>
      </p:sp>
    </p:spTree>
    <p:extLst>
      <p:ext uri="{BB962C8B-B14F-4D97-AF65-F5344CB8AC3E}">
        <p14:creationId xmlns:p14="http://schemas.microsoft.com/office/powerpoint/2010/main" xmlns="" val="1691729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6930654"/>
              </p:ext>
            </p:extLst>
          </p:nvPr>
        </p:nvGraphicFramePr>
        <p:xfrm>
          <a:off x="1588" y="1588"/>
          <a:ext cx="1588" cy="1588"/>
        </p:xfrm>
        <a:graphic>
          <a:graphicData uri="http://schemas.openxmlformats.org/presentationml/2006/ole">
            <p:oleObj spid="_x0000_s40046"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ΣΠ3 «</a:t>
            </a:r>
            <a:r>
              <a:rPr lang="el-GR" sz="2400" b="1" dirty="0">
                <a:solidFill>
                  <a:prstClr val="white"/>
                </a:solidFill>
                <a:latin typeface="Calibri" panose="020F0502020204030204"/>
                <a:cs typeface="Arial"/>
                <a:sym typeface="Georgia"/>
              </a:rPr>
              <a:t>Μια πιο διασυνδεδεμένη Ευρώπη</a:t>
            </a:r>
            <a:r>
              <a:rPr lang="el-GR" sz="2400" b="1" dirty="0">
                <a:solidFill>
                  <a:schemeClr val="bg1"/>
                </a:solidFill>
                <a:latin typeface="Calibri" panose="020F0502020204030204" pitchFamily="34" charset="0"/>
              </a:rPr>
              <a:t>»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479899" y="1285475"/>
            <a:ext cx="2545849" cy="5153370"/>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Ολοκλήρωση/αναβάθμιση υποδομών του βασικού και αναλυτικού ΔΟΔ στην ηπειρωτική και νησιωτική χώρα </a:t>
            </a:r>
          </a:p>
          <a:p>
            <a:pPr marL="171450" indent="-171450">
              <a:spcBef>
                <a:spcPts val="600"/>
              </a:spcBef>
              <a:spcAft>
                <a:spcPts val="300"/>
              </a:spcAft>
              <a:buFont typeface="Wingdings" panose="05000000000000000000" pitchFamily="2" charset="2"/>
              <a:buChar char="ü"/>
            </a:pPr>
            <a:r>
              <a:rPr lang="el-GR" sz="1200" dirty="0">
                <a:latin typeface="+mn-lt"/>
              </a:rPr>
              <a:t>Διαπεριφερειακές συνδέσεις</a:t>
            </a:r>
          </a:p>
          <a:p>
            <a:pPr marL="171450" indent="-171450">
              <a:spcBef>
                <a:spcPts val="600"/>
              </a:spcBef>
              <a:spcAft>
                <a:spcPts val="300"/>
              </a:spcAft>
              <a:buFont typeface="Wingdings" panose="05000000000000000000" pitchFamily="2" charset="2"/>
              <a:buChar char="ü"/>
            </a:pPr>
            <a:r>
              <a:rPr lang="el-GR" sz="1200" dirty="0">
                <a:latin typeface="+mn-lt"/>
              </a:rPr>
              <a:t>Ολοκλήρωση των διασυνοριακών συνδέσεων και </a:t>
            </a:r>
            <a:r>
              <a:rPr lang="el-GR" sz="1200" dirty="0" smtClean="0">
                <a:latin typeface="+mn-lt"/>
              </a:rPr>
              <a:t>συνδέσεις </a:t>
            </a:r>
            <a:r>
              <a:rPr lang="el-GR" sz="1200" dirty="0">
                <a:latin typeface="+mn-lt"/>
              </a:rPr>
              <a:t>με το ΔΟΔ  Περιφερειακών αστικών κέντρων</a:t>
            </a:r>
          </a:p>
          <a:p>
            <a:pPr marL="171450" indent="-171450">
              <a:spcBef>
                <a:spcPts val="600"/>
              </a:spcBef>
              <a:spcAft>
                <a:spcPts val="300"/>
              </a:spcAft>
              <a:buFont typeface="Wingdings" panose="05000000000000000000" pitchFamily="2" charset="2"/>
              <a:buChar char="ü"/>
            </a:pPr>
            <a:r>
              <a:rPr lang="el-GR" sz="1200" dirty="0">
                <a:latin typeface="+mn-lt"/>
              </a:rPr>
              <a:t>Κατασκευή νέων ή/και αναβάθμιση τμημάτων οδικού δικτύου εκτός ΔΟΔ</a:t>
            </a:r>
          </a:p>
          <a:p>
            <a:pPr marL="171450" indent="-171450">
              <a:spcBef>
                <a:spcPts val="600"/>
              </a:spcBef>
              <a:spcAft>
                <a:spcPts val="300"/>
              </a:spcAft>
              <a:buFont typeface="Wingdings" panose="05000000000000000000" pitchFamily="2" charset="2"/>
              <a:buChar char="ü"/>
            </a:pPr>
            <a:r>
              <a:rPr lang="el-GR" sz="1200" dirty="0">
                <a:latin typeface="+mn-lt"/>
              </a:rPr>
              <a:t>Παρεμβάσεις οδικής ασφάλειας εκτός ΔΟΔ και αξιοποίηση ΤΠΕ και ευφυών συστημάτων μεταφορών</a:t>
            </a: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479900" y="1068842"/>
            <a:ext cx="2186526"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Οδικές μεταφορές </a:t>
            </a: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416892"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367599" y="1285474"/>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Ανάπτυξη ασφαλούς, συνεκτικού, </a:t>
            </a:r>
            <a:r>
              <a:rPr lang="el-GR" sz="1200" dirty="0" err="1">
                <a:latin typeface="+mn-lt"/>
              </a:rPr>
              <a:t>πολυτροπικού</a:t>
            </a:r>
            <a:r>
              <a:rPr lang="el-GR" sz="1200" dirty="0">
                <a:latin typeface="+mn-lt"/>
              </a:rPr>
              <a:t> και </a:t>
            </a:r>
            <a:r>
              <a:rPr lang="el-GR" sz="1200" dirty="0" err="1">
                <a:latin typeface="+mn-lt"/>
              </a:rPr>
              <a:t>διαλειτουργικού</a:t>
            </a:r>
            <a:r>
              <a:rPr lang="el-GR" sz="1200" dirty="0">
                <a:latin typeface="+mn-lt"/>
              </a:rPr>
              <a:t> συστήματος υψηλής ποιότητας σε όλο τον άξονα του ΠΑΘΕ/Π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ηλεκτροκίνησης και λειτουργία αναβαθμισμένων συστημάτων ERTMS</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Υλοποίηση έργων αναβάθμισης του υφιστάμενου δικτύου και διασυνοριακών συνδέσεων</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Ανάπτυξη και αξιοποίηση του προαστιακού δικτύου</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Αποτελεσματική και οικονομικά αποδοτική σύνδεση σιδηροδρομικών κόμβων με δίκτυα μεταφορών</a:t>
            </a:r>
            <a:endParaRPr 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201566" y="1286540"/>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Διασύνδεση μεταξύ των νησιών και με την ηπειρωτική χώρα</a:t>
            </a:r>
            <a:endParaRPr lang="en-US"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Εξασφάλιση σταθερών, διαρκών και αξιόπιστων συνδέσεων για τις άγονες </a:t>
            </a:r>
            <a:r>
              <a:rPr lang="el-GR" sz="1200" dirty="0" smtClean="0">
                <a:latin typeface="+mn-lt"/>
              </a:rPr>
              <a:t>γραμμές. </a:t>
            </a:r>
            <a:r>
              <a:rPr lang="el-GR" sz="1200" dirty="0">
                <a:latin typeface="+mn-lt"/>
              </a:rPr>
              <a:t>Παρεμβάσεις σε επιλεγμένα λιμάνια εντός και εκτός ΔΕΔ-Μ</a:t>
            </a:r>
          </a:p>
          <a:p>
            <a:pPr marL="171450" indent="-171450">
              <a:spcBef>
                <a:spcPts val="600"/>
              </a:spcBef>
              <a:spcAft>
                <a:spcPts val="300"/>
              </a:spcAft>
              <a:buFont typeface="Wingdings" panose="05000000000000000000" pitchFamily="2" charset="2"/>
              <a:buChar char="ü"/>
            </a:pPr>
            <a:r>
              <a:rPr lang="el-GR" sz="1200" dirty="0">
                <a:latin typeface="+mn-lt"/>
              </a:rPr>
              <a:t>Εγκατάσταση συστημάτων και εφαρμογών για την ασφάλεια ναυσιπλοΐας και την εξυπηρέτηση των χρηστών</a:t>
            </a:r>
          </a:p>
          <a:p>
            <a:pPr marL="171450" indent="-171450">
              <a:spcBef>
                <a:spcPts val="600"/>
              </a:spcBef>
              <a:spcAft>
                <a:spcPts val="300"/>
              </a:spcAft>
              <a:buFont typeface="Wingdings" panose="05000000000000000000" pitchFamily="2" charset="2"/>
              <a:buChar char="ü"/>
            </a:pPr>
            <a:r>
              <a:rPr lang="el-GR" sz="1200" dirty="0">
                <a:latin typeface="+mn-lt"/>
              </a:rPr>
              <a:t>Χρήση καθαρών </a:t>
            </a:r>
            <a:r>
              <a:rPr lang="el-GR" sz="1200" dirty="0" smtClean="0">
                <a:latin typeface="+mn-lt"/>
              </a:rPr>
              <a:t>καυσίμων </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πληροφοριακών συστημάτων </a:t>
            </a:r>
          </a:p>
          <a:p>
            <a:pPr marL="171450" indent="-171450">
              <a:spcBef>
                <a:spcPts val="600"/>
              </a:spcBef>
              <a:spcAft>
                <a:spcPts val="300"/>
              </a:spcAft>
              <a:buFont typeface="Wingdings" panose="05000000000000000000" pitchFamily="2" charset="2"/>
              <a:buChar char="ü"/>
            </a:pPr>
            <a:r>
              <a:rPr lang="el-GR" sz="1200" dirty="0">
                <a:latin typeface="+mn-lt"/>
              </a:rPr>
              <a:t>Λειτουργική διαχείριση των λιμένων</a:t>
            </a: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201567" y="1045248"/>
            <a:ext cx="2160000" cy="53318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Θαλάσσιες μεταφορές </a:t>
            </a: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35291" y="1068841"/>
            <a:ext cx="2282544"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Σιδηροδρομικές μεταφορές </a:t>
            </a: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011230" y="1285474"/>
            <a:ext cx="2435414" cy="2194529"/>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Επενδύσεις σε συστήματα διαχείρισης ασφάλειας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Σύστημα SESAR </a:t>
            </a:r>
            <a:endParaRPr lang="en-US" sz="1200" dirty="0">
              <a:latin typeface="+mn-lt"/>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011230" y="1045248"/>
            <a:ext cx="2160000"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Εναέρια κυκλοφορία</a:t>
            </a:r>
          </a:p>
        </p:txBody>
      </p:sp>
      <p:grpSp>
        <p:nvGrpSpPr>
          <p:cNvPr id="53" name="Group 52">
            <a:extLst>
              <a:ext uri="{FF2B5EF4-FFF2-40B4-BE49-F238E27FC236}">
                <a16:creationId xmlns:a16="http://schemas.microsoft.com/office/drawing/2014/main" xmlns="" id="{76776360-9F14-4FED-A4C7-5F52D212F0E9}"/>
              </a:ext>
            </a:extLst>
          </p:cNvPr>
          <p:cNvGrpSpPr>
            <a:grpSpLocks noChangeAspect="1"/>
          </p:cNvGrpSpPr>
          <p:nvPr/>
        </p:nvGrpSpPr>
        <p:grpSpPr>
          <a:xfrm>
            <a:off x="646203" y="1803098"/>
            <a:ext cx="571500" cy="571500"/>
            <a:chOff x="3509580" y="9312867"/>
            <a:chExt cx="426447" cy="426447"/>
          </a:xfrm>
          <a:solidFill>
            <a:schemeClr val="tx1"/>
          </a:solidFill>
        </p:grpSpPr>
        <p:sp>
          <p:nvSpPr>
            <p:cNvPr id="54" name="Freeform 32">
              <a:extLst>
                <a:ext uri="{FF2B5EF4-FFF2-40B4-BE49-F238E27FC236}">
                  <a16:creationId xmlns:a16="http://schemas.microsoft.com/office/drawing/2014/main" xmlns="" id="{189644CB-4A5E-4788-9062-D8B70B4CDECB}"/>
                </a:ext>
              </a:extLst>
            </p:cNvPr>
            <p:cNvSpPr>
              <a:spLocks noEditPoints="1"/>
            </p:cNvSpPr>
            <p:nvPr/>
          </p:nvSpPr>
          <p:spPr bwMode="auto">
            <a:xfrm>
              <a:off x="3509580" y="9312867"/>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3">
              <a:extLst>
                <a:ext uri="{FF2B5EF4-FFF2-40B4-BE49-F238E27FC236}">
                  <a16:creationId xmlns:a16="http://schemas.microsoft.com/office/drawing/2014/main" xmlns="" id="{3DB8F030-339F-4B7D-9083-B43E570282F3}"/>
                </a:ext>
              </a:extLst>
            </p:cNvPr>
            <p:cNvSpPr>
              <a:spLocks noEditPoints="1"/>
            </p:cNvSpPr>
            <p:nvPr/>
          </p:nvSpPr>
          <p:spPr bwMode="auto">
            <a:xfrm>
              <a:off x="3558514" y="9452685"/>
              <a:ext cx="335563" cy="160793"/>
            </a:xfrm>
            <a:custGeom>
              <a:avLst/>
              <a:gdLst>
                <a:gd name="T0" fmla="*/ 34 w 151"/>
                <a:gd name="T1" fmla="*/ 73 h 73"/>
                <a:gd name="T2" fmla="*/ 52 w 151"/>
                <a:gd name="T3" fmla="*/ 59 h 73"/>
                <a:gd name="T4" fmla="*/ 82 w 151"/>
                <a:gd name="T5" fmla="*/ 59 h 73"/>
                <a:gd name="T6" fmla="*/ 100 w 151"/>
                <a:gd name="T7" fmla="*/ 73 h 73"/>
                <a:gd name="T8" fmla="*/ 118 w 151"/>
                <a:gd name="T9" fmla="*/ 59 h 73"/>
                <a:gd name="T10" fmla="*/ 151 w 151"/>
                <a:gd name="T11" fmla="*/ 59 h 73"/>
                <a:gd name="T12" fmla="*/ 151 w 151"/>
                <a:gd name="T13" fmla="*/ 34 h 73"/>
                <a:gd name="T14" fmla="*/ 112 w 151"/>
                <a:gd name="T15" fmla="*/ 22 h 73"/>
                <a:gd name="T16" fmla="*/ 98 w 151"/>
                <a:gd name="T17" fmla="*/ 0 h 73"/>
                <a:gd name="T18" fmla="*/ 18 w 151"/>
                <a:gd name="T19" fmla="*/ 0 h 73"/>
                <a:gd name="T20" fmla="*/ 0 w 151"/>
                <a:gd name="T21" fmla="*/ 24 h 73"/>
                <a:gd name="T22" fmla="*/ 0 w 151"/>
                <a:gd name="T23" fmla="*/ 59 h 73"/>
                <a:gd name="T24" fmla="*/ 16 w 151"/>
                <a:gd name="T25" fmla="*/ 59 h 73"/>
                <a:gd name="T26" fmla="*/ 34 w 151"/>
                <a:gd name="T27" fmla="*/ 73 h 73"/>
                <a:gd name="T28" fmla="*/ 34 w 151"/>
                <a:gd name="T29" fmla="*/ 65 h 73"/>
                <a:gd name="T30" fmla="*/ 24 w 151"/>
                <a:gd name="T31" fmla="*/ 55 h 73"/>
                <a:gd name="T32" fmla="*/ 34 w 151"/>
                <a:gd name="T33" fmla="*/ 44 h 73"/>
                <a:gd name="T34" fmla="*/ 44 w 151"/>
                <a:gd name="T35" fmla="*/ 55 h 73"/>
                <a:gd name="T36" fmla="*/ 34 w 151"/>
                <a:gd name="T37" fmla="*/ 65 h 73"/>
                <a:gd name="T38" fmla="*/ 100 w 151"/>
                <a:gd name="T39" fmla="*/ 65 h 73"/>
                <a:gd name="T40" fmla="*/ 89 w 151"/>
                <a:gd name="T41" fmla="*/ 55 h 73"/>
                <a:gd name="T42" fmla="*/ 100 w 151"/>
                <a:gd name="T43" fmla="*/ 44 h 73"/>
                <a:gd name="T44" fmla="*/ 110 w 151"/>
                <a:gd name="T45" fmla="*/ 55 h 73"/>
                <a:gd name="T46" fmla="*/ 100 w 151"/>
                <a:gd name="T47" fmla="*/ 65 h 73"/>
                <a:gd name="T48" fmla="*/ 8 w 151"/>
                <a:gd name="T49" fmla="*/ 26 h 73"/>
                <a:gd name="T50" fmla="*/ 22 w 151"/>
                <a:gd name="T51" fmla="*/ 8 h 73"/>
                <a:gd name="T52" fmla="*/ 93 w 151"/>
                <a:gd name="T53" fmla="*/ 8 h 73"/>
                <a:gd name="T54" fmla="*/ 107 w 151"/>
                <a:gd name="T55" fmla="*/ 28 h 73"/>
                <a:gd name="T56" fmla="*/ 143 w 151"/>
                <a:gd name="T57" fmla="*/ 40 h 73"/>
                <a:gd name="T58" fmla="*/ 143 w 151"/>
                <a:gd name="T59" fmla="*/ 51 h 73"/>
                <a:gd name="T60" fmla="*/ 118 w 151"/>
                <a:gd name="T61" fmla="*/ 51 h 73"/>
                <a:gd name="T62" fmla="*/ 100 w 151"/>
                <a:gd name="T63" fmla="*/ 36 h 73"/>
                <a:gd name="T64" fmla="*/ 82 w 151"/>
                <a:gd name="T65" fmla="*/ 51 h 73"/>
                <a:gd name="T66" fmla="*/ 52 w 151"/>
                <a:gd name="T67" fmla="*/ 51 h 73"/>
                <a:gd name="T68" fmla="*/ 34 w 151"/>
                <a:gd name="T69" fmla="*/ 36 h 73"/>
                <a:gd name="T70" fmla="*/ 16 w 151"/>
                <a:gd name="T71" fmla="*/ 51 h 73"/>
                <a:gd name="T72" fmla="*/ 8 w 151"/>
                <a:gd name="T73" fmla="*/ 51 h 73"/>
                <a:gd name="T74" fmla="*/ 8 w 151"/>
                <a:gd name="T75"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73">
                  <a:moveTo>
                    <a:pt x="34" y="73"/>
                  </a:moveTo>
                  <a:cubicBezTo>
                    <a:pt x="43" y="73"/>
                    <a:pt x="50" y="67"/>
                    <a:pt x="52" y="59"/>
                  </a:cubicBezTo>
                  <a:cubicBezTo>
                    <a:pt x="82" y="59"/>
                    <a:pt x="82" y="59"/>
                    <a:pt x="82" y="59"/>
                  </a:cubicBezTo>
                  <a:cubicBezTo>
                    <a:pt x="84" y="67"/>
                    <a:pt x="91" y="73"/>
                    <a:pt x="100" y="73"/>
                  </a:cubicBezTo>
                  <a:cubicBezTo>
                    <a:pt x="109" y="73"/>
                    <a:pt x="116" y="67"/>
                    <a:pt x="118" y="59"/>
                  </a:cubicBezTo>
                  <a:cubicBezTo>
                    <a:pt x="151" y="59"/>
                    <a:pt x="151" y="59"/>
                    <a:pt x="151" y="59"/>
                  </a:cubicBezTo>
                  <a:cubicBezTo>
                    <a:pt x="151" y="34"/>
                    <a:pt x="151" y="34"/>
                    <a:pt x="151" y="34"/>
                  </a:cubicBezTo>
                  <a:cubicBezTo>
                    <a:pt x="112" y="22"/>
                    <a:pt x="112" y="22"/>
                    <a:pt x="112" y="22"/>
                  </a:cubicBezTo>
                  <a:cubicBezTo>
                    <a:pt x="98" y="0"/>
                    <a:pt x="98" y="0"/>
                    <a:pt x="98" y="0"/>
                  </a:cubicBezTo>
                  <a:cubicBezTo>
                    <a:pt x="18" y="0"/>
                    <a:pt x="18" y="0"/>
                    <a:pt x="18" y="0"/>
                  </a:cubicBezTo>
                  <a:cubicBezTo>
                    <a:pt x="0" y="24"/>
                    <a:pt x="0" y="24"/>
                    <a:pt x="0" y="24"/>
                  </a:cubicBezTo>
                  <a:cubicBezTo>
                    <a:pt x="0" y="59"/>
                    <a:pt x="0" y="59"/>
                    <a:pt x="0" y="59"/>
                  </a:cubicBezTo>
                  <a:cubicBezTo>
                    <a:pt x="16" y="59"/>
                    <a:pt x="16" y="59"/>
                    <a:pt x="16" y="59"/>
                  </a:cubicBezTo>
                  <a:cubicBezTo>
                    <a:pt x="18" y="67"/>
                    <a:pt x="25" y="73"/>
                    <a:pt x="34" y="73"/>
                  </a:cubicBezTo>
                  <a:close/>
                  <a:moveTo>
                    <a:pt x="34" y="65"/>
                  </a:moveTo>
                  <a:cubicBezTo>
                    <a:pt x="28" y="65"/>
                    <a:pt x="24" y="60"/>
                    <a:pt x="24" y="55"/>
                  </a:cubicBezTo>
                  <a:cubicBezTo>
                    <a:pt x="24" y="49"/>
                    <a:pt x="28" y="44"/>
                    <a:pt x="34" y="44"/>
                  </a:cubicBezTo>
                  <a:cubicBezTo>
                    <a:pt x="40" y="44"/>
                    <a:pt x="44" y="49"/>
                    <a:pt x="44" y="55"/>
                  </a:cubicBezTo>
                  <a:cubicBezTo>
                    <a:pt x="44" y="60"/>
                    <a:pt x="40" y="65"/>
                    <a:pt x="34" y="65"/>
                  </a:cubicBezTo>
                  <a:close/>
                  <a:moveTo>
                    <a:pt x="100" y="65"/>
                  </a:moveTo>
                  <a:cubicBezTo>
                    <a:pt x="94" y="65"/>
                    <a:pt x="89" y="60"/>
                    <a:pt x="89" y="55"/>
                  </a:cubicBezTo>
                  <a:cubicBezTo>
                    <a:pt x="89" y="49"/>
                    <a:pt x="94" y="44"/>
                    <a:pt x="100" y="44"/>
                  </a:cubicBezTo>
                  <a:cubicBezTo>
                    <a:pt x="106" y="44"/>
                    <a:pt x="110" y="49"/>
                    <a:pt x="110" y="55"/>
                  </a:cubicBezTo>
                  <a:cubicBezTo>
                    <a:pt x="110" y="60"/>
                    <a:pt x="106" y="65"/>
                    <a:pt x="100" y="65"/>
                  </a:cubicBezTo>
                  <a:close/>
                  <a:moveTo>
                    <a:pt x="8" y="26"/>
                  </a:moveTo>
                  <a:cubicBezTo>
                    <a:pt x="22" y="8"/>
                    <a:pt x="22" y="8"/>
                    <a:pt x="22" y="8"/>
                  </a:cubicBezTo>
                  <a:cubicBezTo>
                    <a:pt x="93" y="8"/>
                    <a:pt x="93" y="8"/>
                    <a:pt x="93" y="8"/>
                  </a:cubicBezTo>
                  <a:cubicBezTo>
                    <a:pt x="107" y="28"/>
                    <a:pt x="107" y="28"/>
                    <a:pt x="107" y="28"/>
                  </a:cubicBezTo>
                  <a:cubicBezTo>
                    <a:pt x="143" y="40"/>
                    <a:pt x="143" y="40"/>
                    <a:pt x="143" y="40"/>
                  </a:cubicBezTo>
                  <a:cubicBezTo>
                    <a:pt x="143" y="51"/>
                    <a:pt x="143" y="51"/>
                    <a:pt x="143" y="51"/>
                  </a:cubicBezTo>
                  <a:cubicBezTo>
                    <a:pt x="118" y="51"/>
                    <a:pt x="118" y="51"/>
                    <a:pt x="118" y="51"/>
                  </a:cubicBezTo>
                  <a:cubicBezTo>
                    <a:pt x="116" y="42"/>
                    <a:pt x="109" y="36"/>
                    <a:pt x="100" y="36"/>
                  </a:cubicBezTo>
                  <a:cubicBezTo>
                    <a:pt x="91" y="36"/>
                    <a:pt x="84" y="42"/>
                    <a:pt x="82" y="51"/>
                  </a:cubicBezTo>
                  <a:cubicBezTo>
                    <a:pt x="52" y="51"/>
                    <a:pt x="52" y="51"/>
                    <a:pt x="52" y="51"/>
                  </a:cubicBezTo>
                  <a:cubicBezTo>
                    <a:pt x="50" y="42"/>
                    <a:pt x="43" y="36"/>
                    <a:pt x="34" y="36"/>
                  </a:cubicBezTo>
                  <a:cubicBezTo>
                    <a:pt x="25" y="36"/>
                    <a:pt x="18" y="42"/>
                    <a:pt x="16" y="51"/>
                  </a:cubicBezTo>
                  <a:cubicBezTo>
                    <a:pt x="8" y="51"/>
                    <a:pt x="8" y="51"/>
                    <a:pt x="8" y="51"/>
                  </a:cubicBezTo>
                  <a:lnTo>
                    <a:pt x="8"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xmlns="" id="{B0D226CF-A10E-4E25-85E4-3220F9A696F2}"/>
              </a:ext>
            </a:extLst>
          </p:cNvPr>
          <p:cNvGrpSpPr>
            <a:grpSpLocks noChangeAspect="1"/>
          </p:cNvGrpSpPr>
          <p:nvPr/>
        </p:nvGrpSpPr>
        <p:grpSpPr>
          <a:xfrm>
            <a:off x="3597306" y="1803098"/>
            <a:ext cx="571500" cy="571500"/>
            <a:chOff x="7710488" y="3887788"/>
            <a:chExt cx="474662" cy="474662"/>
          </a:xfrm>
          <a:solidFill>
            <a:schemeClr val="tx1"/>
          </a:solidFill>
        </p:grpSpPr>
        <p:sp>
          <p:nvSpPr>
            <p:cNvPr id="57" name="Freeform 304">
              <a:extLst>
                <a:ext uri="{FF2B5EF4-FFF2-40B4-BE49-F238E27FC236}">
                  <a16:creationId xmlns:a16="http://schemas.microsoft.com/office/drawing/2014/main" xmlns=""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05">
              <a:extLst>
                <a:ext uri="{FF2B5EF4-FFF2-40B4-BE49-F238E27FC236}">
                  <a16:creationId xmlns:a16="http://schemas.microsoft.com/office/drawing/2014/main" xmlns=""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06">
              <a:extLst>
                <a:ext uri="{FF2B5EF4-FFF2-40B4-BE49-F238E27FC236}">
                  <a16:creationId xmlns:a16="http://schemas.microsoft.com/office/drawing/2014/main" xmlns=""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 name="Freeform 45">
            <a:extLst>
              <a:ext uri="{FF2B5EF4-FFF2-40B4-BE49-F238E27FC236}">
                <a16:creationId xmlns:a16="http://schemas.microsoft.com/office/drawing/2014/main" xmlns="" id="{DB66B400-1B25-492B-AB10-040438BC3668}"/>
              </a:ext>
            </a:extLst>
          </p:cNvPr>
          <p:cNvSpPr>
            <a:spLocks noChangeAspect="1" noEditPoints="1"/>
          </p:cNvSpPr>
          <p:nvPr/>
        </p:nvSpPr>
        <p:spPr bwMode="auto">
          <a:xfrm>
            <a:off x="6434024"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703;p5">
            <a:extLst>
              <a:ext uri="{FF2B5EF4-FFF2-40B4-BE49-F238E27FC236}">
                <a16:creationId xmlns:a16="http://schemas.microsoft.com/office/drawing/2014/main" xmlns="" id="{02465F7A-A9B3-4CE5-B27B-7D66AF189FF7}"/>
              </a:ext>
            </a:extLst>
          </p:cNvPr>
          <p:cNvSpPr/>
          <p:nvPr/>
        </p:nvSpPr>
        <p:spPr>
          <a:xfrm>
            <a:off x="9011230" y="3958904"/>
            <a:ext cx="2435414" cy="2481005"/>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Ισότιμη πρόσβαση σε </a:t>
            </a:r>
            <a:r>
              <a:rPr lang="el-GR" sz="1200" dirty="0" err="1">
                <a:latin typeface="+mn-lt"/>
              </a:rPr>
              <a:t>ΑμEΑ</a:t>
            </a:r>
            <a:r>
              <a:rPr lang="el-GR" sz="1200" dirty="0">
                <a:latin typeface="+mn-lt"/>
              </a:rPr>
              <a:t> και άτομα μειωμένης κινητικότητας </a:t>
            </a:r>
          </a:p>
        </p:txBody>
      </p:sp>
      <p:sp>
        <p:nvSpPr>
          <p:cNvPr id="67" name="Rectangle: Diagonal Corners Snipped 66">
            <a:extLst>
              <a:ext uri="{FF2B5EF4-FFF2-40B4-BE49-F238E27FC236}">
                <a16:creationId xmlns:a16="http://schemas.microsoft.com/office/drawing/2014/main" xmlns="" id="{5AE71090-63DF-4987-B73B-268D1F4DDEC0}"/>
              </a:ext>
            </a:extLst>
          </p:cNvPr>
          <p:cNvSpPr/>
          <p:nvPr/>
        </p:nvSpPr>
        <p:spPr>
          <a:xfrm>
            <a:off x="9011230" y="3718678"/>
            <a:ext cx="2160000" cy="435740"/>
          </a:xfrm>
          <a:prstGeom prst="snip2DiagRect">
            <a:avLst/>
          </a:prstGeom>
          <a:solidFill>
            <a:srgbClr val="013476"/>
          </a:solidFill>
          <a:ln>
            <a:noFill/>
          </a:ln>
        </p:spPr>
        <p:txBody>
          <a:bodyPr spcFirstLastPara="1" wrap="square" lIns="62335" tIns="31159" rIns="62335" bIns="31159" anchor="t" anchorCtr="0">
            <a:noAutofit/>
          </a:bodyPr>
          <a:lstStyle/>
          <a:p>
            <a:r>
              <a:rPr lang="el-GR" b="1">
                <a:solidFill>
                  <a:prstClr val="white"/>
                </a:solidFill>
                <a:latin typeface="+mn-lt"/>
                <a:sym typeface="Georgia"/>
              </a:rPr>
              <a:t>Αμ</a:t>
            </a:r>
            <a:r>
              <a:rPr lang="en-US" b="1" dirty="0">
                <a:solidFill>
                  <a:prstClr val="white"/>
                </a:solidFill>
                <a:latin typeface="+mn-lt"/>
                <a:sym typeface="Georgia"/>
              </a:rPr>
              <a:t>E</a:t>
            </a:r>
            <a:r>
              <a:rPr lang="el-GR" b="1" dirty="0">
                <a:solidFill>
                  <a:prstClr val="white"/>
                </a:solidFill>
                <a:latin typeface="+mn-lt"/>
                <a:sym typeface="Georgia"/>
              </a:rPr>
              <a:t>Α</a:t>
            </a:r>
          </a:p>
        </p:txBody>
      </p:sp>
      <p:grpSp>
        <p:nvGrpSpPr>
          <p:cNvPr id="71" name="Group 70">
            <a:extLst>
              <a:ext uri="{FF2B5EF4-FFF2-40B4-BE49-F238E27FC236}">
                <a16:creationId xmlns:a16="http://schemas.microsoft.com/office/drawing/2014/main" xmlns="" id="{02D24687-E4F1-47D8-BF84-E906E1DEEA39}"/>
              </a:ext>
            </a:extLst>
          </p:cNvPr>
          <p:cNvGrpSpPr>
            <a:grpSpLocks noChangeAspect="1"/>
          </p:cNvGrpSpPr>
          <p:nvPr/>
        </p:nvGrpSpPr>
        <p:grpSpPr>
          <a:xfrm>
            <a:off x="9185534" y="1835249"/>
            <a:ext cx="571500" cy="571500"/>
            <a:chOff x="5380038" y="1958975"/>
            <a:chExt cx="122238" cy="122238"/>
          </a:xfrm>
          <a:solidFill>
            <a:schemeClr val="tx1"/>
          </a:solidFill>
        </p:grpSpPr>
        <p:sp>
          <p:nvSpPr>
            <p:cNvPr id="72" name="Freeform 153">
              <a:extLst>
                <a:ext uri="{FF2B5EF4-FFF2-40B4-BE49-F238E27FC236}">
                  <a16:creationId xmlns:a16="http://schemas.microsoft.com/office/drawing/2014/main" xmlns="" id="{BF296798-18B4-4E1A-B1FE-D3201495FE25}"/>
                </a:ext>
              </a:extLst>
            </p:cNvPr>
            <p:cNvSpPr>
              <a:spLocks noEditPoints="1"/>
            </p:cNvSpPr>
            <p:nvPr/>
          </p:nvSpPr>
          <p:spPr bwMode="auto">
            <a:xfrm>
              <a:off x="5380038" y="1958975"/>
              <a:ext cx="122238" cy="122238"/>
            </a:xfrm>
            <a:custGeom>
              <a:avLst/>
              <a:gdLst>
                <a:gd name="T0" fmla="*/ 0 w 77"/>
                <a:gd name="T1" fmla="*/ 0 h 77"/>
                <a:gd name="T2" fmla="*/ 0 w 77"/>
                <a:gd name="T3" fmla="*/ 77 h 77"/>
                <a:gd name="T4" fmla="*/ 77 w 77"/>
                <a:gd name="T5" fmla="*/ 77 h 77"/>
                <a:gd name="T6" fmla="*/ 77 w 77"/>
                <a:gd name="T7" fmla="*/ 0 h 77"/>
                <a:gd name="T8" fmla="*/ 0 w 77"/>
                <a:gd name="T9" fmla="*/ 0 h 77"/>
                <a:gd name="T10" fmla="*/ 74 w 77"/>
                <a:gd name="T11" fmla="*/ 74 h 77"/>
                <a:gd name="T12" fmla="*/ 3 w 77"/>
                <a:gd name="T13" fmla="*/ 74 h 77"/>
                <a:gd name="T14" fmla="*/ 3 w 77"/>
                <a:gd name="T15" fmla="*/ 3 h 77"/>
                <a:gd name="T16" fmla="*/ 74 w 77"/>
                <a:gd name="T17" fmla="*/ 3 h 77"/>
                <a:gd name="T18" fmla="*/ 74 w 77"/>
                <a:gd name="T19"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0" y="0"/>
                  </a:moveTo>
                  <a:lnTo>
                    <a:pt x="0" y="77"/>
                  </a:lnTo>
                  <a:lnTo>
                    <a:pt x="77" y="77"/>
                  </a:lnTo>
                  <a:lnTo>
                    <a:pt x="77"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54">
              <a:extLst>
                <a:ext uri="{FF2B5EF4-FFF2-40B4-BE49-F238E27FC236}">
                  <a16:creationId xmlns:a16="http://schemas.microsoft.com/office/drawing/2014/main" xmlns="" id="{84DAEEBB-9165-476A-A816-D255D39462C3}"/>
                </a:ext>
              </a:extLst>
            </p:cNvPr>
            <p:cNvSpPr>
              <a:spLocks noEditPoints="1"/>
            </p:cNvSpPr>
            <p:nvPr/>
          </p:nvSpPr>
          <p:spPr bwMode="auto">
            <a:xfrm>
              <a:off x="5394325" y="1974850"/>
              <a:ext cx="93663" cy="92075"/>
            </a:xfrm>
            <a:custGeom>
              <a:avLst/>
              <a:gdLst>
                <a:gd name="T0" fmla="*/ 110 w 433"/>
                <a:gd name="T1" fmla="*/ 255 h 428"/>
                <a:gd name="T2" fmla="*/ 36 w 433"/>
                <a:gd name="T3" fmla="*/ 251 h 428"/>
                <a:gd name="T4" fmla="*/ 11 w 433"/>
                <a:gd name="T5" fmla="*/ 306 h 428"/>
                <a:gd name="T6" fmla="*/ 92 w 433"/>
                <a:gd name="T7" fmla="*/ 336 h 428"/>
                <a:gd name="T8" fmla="*/ 122 w 433"/>
                <a:gd name="T9" fmla="*/ 417 h 428"/>
                <a:gd name="T10" fmla="*/ 177 w 433"/>
                <a:gd name="T11" fmla="*/ 392 h 428"/>
                <a:gd name="T12" fmla="*/ 173 w 433"/>
                <a:gd name="T13" fmla="*/ 318 h 428"/>
                <a:gd name="T14" fmla="*/ 238 w 433"/>
                <a:gd name="T15" fmla="*/ 252 h 428"/>
                <a:gd name="T16" fmla="*/ 318 w 433"/>
                <a:gd name="T17" fmla="*/ 428 h 428"/>
                <a:gd name="T18" fmla="*/ 382 w 433"/>
                <a:gd name="T19" fmla="*/ 386 h 428"/>
                <a:gd name="T20" fmla="*/ 331 w 433"/>
                <a:gd name="T21" fmla="*/ 159 h 428"/>
                <a:gd name="T22" fmla="*/ 415 w 433"/>
                <a:gd name="T23" fmla="*/ 75 h 428"/>
                <a:gd name="T24" fmla="*/ 415 w 433"/>
                <a:gd name="T25" fmla="*/ 13 h 428"/>
                <a:gd name="T26" fmla="*/ 384 w 433"/>
                <a:gd name="T27" fmla="*/ 0 h 428"/>
                <a:gd name="T28" fmla="*/ 353 w 433"/>
                <a:gd name="T29" fmla="*/ 13 h 428"/>
                <a:gd name="T30" fmla="*/ 269 w 433"/>
                <a:gd name="T31" fmla="*/ 97 h 428"/>
                <a:gd name="T32" fmla="*/ 42 w 433"/>
                <a:gd name="T33" fmla="*/ 46 h 428"/>
                <a:gd name="T34" fmla="*/ 0 w 433"/>
                <a:gd name="T35" fmla="*/ 110 h 428"/>
                <a:gd name="T36" fmla="*/ 176 w 433"/>
                <a:gd name="T37" fmla="*/ 190 h 428"/>
                <a:gd name="T38" fmla="*/ 110 w 433"/>
                <a:gd name="T39" fmla="*/ 255 h 428"/>
                <a:gd name="T40" fmla="*/ 36 w 433"/>
                <a:gd name="T41" fmla="*/ 99 h 428"/>
                <a:gd name="T42" fmla="*/ 53 w 433"/>
                <a:gd name="T43" fmla="*/ 73 h 428"/>
                <a:gd name="T44" fmla="*/ 276 w 433"/>
                <a:gd name="T45" fmla="*/ 124 h 428"/>
                <a:gd name="T46" fmla="*/ 370 w 433"/>
                <a:gd name="T47" fmla="*/ 30 h 428"/>
                <a:gd name="T48" fmla="*/ 398 w 433"/>
                <a:gd name="T49" fmla="*/ 30 h 428"/>
                <a:gd name="T50" fmla="*/ 398 w 433"/>
                <a:gd name="T51" fmla="*/ 58 h 428"/>
                <a:gd name="T52" fmla="*/ 304 w 433"/>
                <a:gd name="T53" fmla="*/ 152 h 428"/>
                <a:gd name="T54" fmla="*/ 355 w 433"/>
                <a:gd name="T55" fmla="*/ 375 h 428"/>
                <a:gd name="T56" fmla="*/ 329 w 433"/>
                <a:gd name="T57" fmla="*/ 392 h 428"/>
                <a:gd name="T58" fmla="*/ 246 w 433"/>
                <a:gd name="T59" fmla="*/ 210 h 428"/>
                <a:gd name="T60" fmla="*/ 148 w 433"/>
                <a:gd name="T61" fmla="*/ 308 h 428"/>
                <a:gd name="T62" fmla="*/ 152 w 433"/>
                <a:gd name="T63" fmla="*/ 376 h 428"/>
                <a:gd name="T64" fmla="*/ 136 w 433"/>
                <a:gd name="T65" fmla="*/ 384 h 428"/>
                <a:gd name="T66" fmla="*/ 111 w 433"/>
                <a:gd name="T67" fmla="*/ 317 h 428"/>
                <a:gd name="T68" fmla="*/ 44 w 433"/>
                <a:gd name="T69" fmla="*/ 292 h 428"/>
                <a:gd name="T70" fmla="*/ 52 w 433"/>
                <a:gd name="T71" fmla="*/ 276 h 428"/>
                <a:gd name="T72" fmla="*/ 120 w 433"/>
                <a:gd name="T73" fmla="*/ 280 h 428"/>
                <a:gd name="T74" fmla="*/ 218 w 433"/>
                <a:gd name="T75" fmla="*/ 182 h 428"/>
                <a:gd name="T76" fmla="*/ 36 w 433"/>
                <a:gd name="T77" fmla="*/ 9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428">
                  <a:moveTo>
                    <a:pt x="110" y="255"/>
                  </a:moveTo>
                  <a:cubicBezTo>
                    <a:pt x="36" y="251"/>
                    <a:pt x="36" y="251"/>
                    <a:pt x="36" y="251"/>
                  </a:cubicBezTo>
                  <a:cubicBezTo>
                    <a:pt x="11" y="306"/>
                    <a:pt x="11" y="306"/>
                    <a:pt x="11" y="306"/>
                  </a:cubicBezTo>
                  <a:cubicBezTo>
                    <a:pt x="92" y="336"/>
                    <a:pt x="92" y="336"/>
                    <a:pt x="92" y="336"/>
                  </a:cubicBezTo>
                  <a:cubicBezTo>
                    <a:pt x="122" y="417"/>
                    <a:pt x="122" y="417"/>
                    <a:pt x="122" y="417"/>
                  </a:cubicBezTo>
                  <a:cubicBezTo>
                    <a:pt x="177" y="392"/>
                    <a:pt x="177" y="392"/>
                    <a:pt x="177" y="392"/>
                  </a:cubicBezTo>
                  <a:cubicBezTo>
                    <a:pt x="173" y="318"/>
                    <a:pt x="173" y="318"/>
                    <a:pt x="173" y="318"/>
                  </a:cubicBezTo>
                  <a:cubicBezTo>
                    <a:pt x="238" y="252"/>
                    <a:pt x="238" y="252"/>
                    <a:pt x="238" y="252"/>
                  </a:cubicBezTo>
                  <a:cubicBezTo>
                    <a:pt x="318" y="428"/>
                    <a:pt x="318" y="428"/>
                    <a:pt x="318" y="428"/>
                  </a:cubicBezTo>
                  <a:cubicBezTo>
                    <a:pt x="382" y="386"/>
                    <a:pt x="382" y="386"/>
                    <a:pt x="382" y="386"/>
                  </a:cubicBezTo>
                  <a:cubicBezTo>
                    <a:pt x="331" y="159"/>
                    <a:pt x="331" y="159"/>
                    <a:pt x="331" y="159"/>
                  </a:cubicBezTo>
                  <a:cubicBezTo>
                    <a:pt x="415" y="75"/>
                    <a:pt x="415" y="75"/>
                    <a:pt x="415" y="75"/>
                  </a:cubicBezTo>
                  <a:cubicBezTo>
                    <a:pt x="433" y="58"/>
                    <a:pt x="432" y="30"/>
                    <a:pt x="415" y="13"/>
                  </a:cubicBezTo>
                  <a:cubicBezTo>
                    <a:pt x="407" y="4"/>
                    <a:pt x="396" y="0"/>
                    <a:pt x="384" y="0"/>
                  </a:cubicBezTo>
                  <a:cubicBezTo>
                    <a:pt x="372" y="0"/>
                    <a:pt x="361" y="4"/>
                    <a:pt x="353" y="13"/>
                  </a:cubicBezTo>
                  <a:cubicBezTo>
                    <a:pt x="269" y="97"/>
                    <a:pt x="269" y="97"/>
                    <a:pt x="269" y="97"/>
                  </a:cubicBezTo>
                  <a:cubicBezTo>
                    <a:pt x="42" y="46"/>
                    <a:pt x="42" y="46"/>
                    <a:pt x="42" y="46"/>
                  </a:cubicBezTo>
                  <a:cubicBezTo>
                    <a:pt x="0" y="110"/>
                    <a:pt x="0" y="110"/>
                    <a:pt x="0" y="110"/>
                  </a:cubicBezTo>
                  <a:cubicBezTo>
                    <a:pt x="176" y="190"/>
                    <a:pt x="176" y="190"/>
                    <a:pt x="176" y="190"/>
                  </a:cubicBezTo>
                  <a:lnTo>
                    <a:pt x="110" y="255"/>
                  </a:lnTo>
                  <a:close/>
                  <a:moveTo>
                    <a:pt x="36" y="99"/>
                  </a:moveTo>
                  <a:cubicBezTo>
                    <a:pt x="53" y="73"/>
                    <a:pt x="53" y="73"/>
                    <a:pt x="53" y="73"/>
                  </a:cubicBezTo>
                  <a:cubicBezTo>
                    <a:pt x="276" y="124"/>
                    <a:pt x="276" y="124"/>
                    <a:pt x="276" y="124"/>
                  </a:cubicBezTo>
                  <a:cubicBezTo>
                    <a:pt x="370" y="30"/>
                    <a:pt x="370" y="30"/>
                    <a:pt x="370" y="30"/>
                  </a:cubicBezTo>
                  <a:cubicBezTo>
                    <a:pt x="377" y="23"/>
                    <a:pt x="390" y="23"/>
                    <a:pt x="398" y="30"/>
                  </a:cubicBezTo>
                  <a:cubicBezTo>
                    <a:pt x="406" y="38"/>
                    <a:pt x="406" y="50"/>
                    <a:pt x="398" y="58"/>
                  </a:cubicBezTo>
                  <a:cubicBezTo>
                    <a:pt x="304" y="152"/>
                    <a:pt x="304" y="152"/>
                    <a:pt x="304" y="152"/>
                  </a:cubicBezTo>
                  <a:cubicBezTo>
                    <a:pt x="355" y="375"/>
                    <a:pt x="355" y="375"/>
                    <a:pt x="355" y="375"/>
                  </a:cubicBezTo>
                  <a:cubicBezTo>
                    <a:pt x="329" y="392"/>
                    <a:pt x="329" y="392"/>
                    <a:pt x="329" y="392"/>
                  </a:cubicBezTo>
                  <a:cubicBezTo>
                    <a:pt x="246" y="210"/>
                    <a:pt x="246" y="210"/>
                    <a:pt x="246" y="210"/>
                  </a:cubicBezTo>
                  <a:cubicBezTo>
                    <a:pt x="148" y="308"/>
                    <a:pt x="148" y="308"/>
                    <a:pt x="148" y="308"/>
                  </a:cubicBezTo>
                  <a:cubicBezTo>
                    <a:pt x="152" y="376"/>
                    <a:pt x="152" y="376"/>
                    <a:pt x="152" y="376"/>
                  </a:cubicBezTo>
                  <a:cubicBezTo>
                    <a:pt x="136" y="384"/>
                    <a:pt x="136" y="384"/>
                    <a:pt x="136" y="384"/>
                  </a:cubicBezTo>
                  <a:cubicBezTo>
                    <a:pt x="111" y="317"/>
                    <a:pt x="111" y="317"/>
                    <a:pt x="111" y="317"/>
                  </a:cubicBezTo>
                  <a:cubicBezTo>
                    <a:pt x="44" y="292"/>
                    <a:pt x="44" y="292"/>
                    <a:pt x="44" y="292"/>
                  </a:cubicBezTo>
                  <a:cubicBezTo>
                    <a:pt x="52" y="276"/>
                    <a:pt x="52" y="276"/>
                    <a:pt x="52" y="276"/>
                  </a:cubicBezTo>
                  <a:cubicBezTo>
                    <a:pt x="120" y="280"/>
                    <a:pt x="120" y="280"/>
                    <a:pt x="120" y="280"/>
                  </a:cubicBezTo>
                  <a:cubicBezTo>
                    <a:pt x="218" y="182"/>
                    <a:pt x="218" y="182"/>
                    <a:pt x="218" y="182"/>
                  </a:cubicBezTo>
                  <a:lnTo>
                    <a:pt x="36" y="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xmlns="" id="{1041D0E4-BCF8-4D48-8BEE-EFC62885BE84}"/>
              </a:ext>
            </a:extLst>
          </p:cNvPr>
          <p:cNvGrpSpPr>
            <a:grpSpLocks noChangeAspect="1"/>
          </p:cNvGrpSpPr>
          <p:nvPr/>
        </p:nvGrpSpPr>
        <p:grpSpPr>
          <a:xfrm>
            <a:off x="9191611" y="4388150"/>
            <a:ext cx="565423" cy="571500"/>
            <a:chOff x="3421063" y="1854201"/>
            <a:chExt cx="147638" cy="149225"/>
          </a:xfrm>
          <a:solidFill>
            <a:schemeClr val="tx1"/>
          </a:solidFill>
        </p:grpSpPr>
        <p:sp>
          <p:nvSpPr>
            <p:cNvPr id="75" name="Freeform 155">
              <a:extLst>
                <a:ext uri="{FF2B5EF4-FFF2-40B4-BE49-F238E27FC236}">
                  <a16:creationId xmlns:a16="http://schemas.microsoft.com/office/drawing/2014/main" xmlns="" id="{7F8E8883-220D-439E-B6D7-2B7CE3475F00}"/>
                </a:ext>
              </a:extLst>
            </p:cNvPr>
            <p:cNvSpPr>
              <a:spLocks noEditPoints="1"/>
            </p:cNvSpPr>
            <p:nvPr/>
          </p:nvSpPr>
          <p:spPr bwMode="auto">
            <a:xfrm>
              <a:off x="3421063" y="1854201"/>
              <a:ext cx="147638" cy="149225"/>
            </a:xfrm>
            <a:custGeom>
              <a:avLst/>
              <a:gdLst>
                <a:gd name="T0" fmla="*/ 0 w 93"/>
                <a:gd name="T1" fmla="*/ 0 h 94"/>
                <a:gd name="T2" fmla="*/ 0 w 93"/>
                <a:gd name="T3" fmla="*/ 94 h 94"/>
                <a:gd name="T4" fmla="*/ 93 w 93"/>
                <a:gd name="T5" fmla="*/ 94 h 94"/>
                <a:gd name="T6" fmla="*/ 93 w 93"/>
                <a:gd name="T7" fmla="*/ 0 h 94"/>
                <a:gd name="T8" fmla="*/ 0 w 93"/>
                <a:gd name="T9" fmla="*/ 0 h 94"/>
                <a:gd name="T10" fmla="*/ 89 w 93"/>
                <a:gd name="T11" fmla="*/ 90 h 94"/>
                <a:gd name="T12" fmla="*/ 4 w 93"/>
                <a:gd name="T13" fmla="*/ 90 h 94"/>
                <a:gd name="T14" fmla="*/ 4 w 93"/>
                <a:gd name="T15" fmla="*/ 4 h 94"/>
                <a:gd name="T16" fmla="*/ 89 w 93"/>
                <a:gd name="T17" fmla="*/ 4 h 94"/>
                <a:gd name="T18" fmla="*/ 89 w 93"/>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0" y="0"/>
                  </a:moveTo>
                  <a:lnTo>
                    <a:pt x="0" y="94"/>
                  </a:lnTo>
                  <a:lnTo>
                    <a:pt x="93" y="94"/>
                  </a:lnTo>
                  <a:lnTo>
                    <a:pt x="93" y="0"/>
                  </a:lnTo>
                  <a:lnTo>
                    <a:pt x="0" y="0"/>
                  </a:lnTo>
                  <a:close/>
                  <a:moveTo>
                    <a:pt x="89" y="90"/>
                  </a:moveTo>
                  <a:lnTo>
                    <a:pt x="4" y="90"/>
                  </a:lnTo>
                  <a:lnTo>
                    <a:pt x="4" y="4"/>
                  </a:lnTo>
                  <a:lnTo>
                    <a:pt x="89" y="4"/>
                  </a:lnTo>
                  <a:lnTo>
                    <a:pt x="89"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56">
              <a:extLst>
                <a:ext uri="{FF2B5EF4-FFF2-40B4-BE49-F238E27FC236}">
                  <a16:creationId xmlns:a16="http://schemas.microsoft.com/office/drawing/2014/main" xmlns="" id="{C0546260-A908-45BE-90C2-7C9152753B2D}"/>
                </a:ext>
              </a:extLst>
            </p:cNvPr>
            <p:cNvSpPr>
              <a:spLocks noEditPoints="1"/>
            </p:cNvSpPr>
            <p:nvPr/>
          </p:nvSpPr>
          <p:spPr bwMode="auto">
            <a:xfrm>
              <a:off x="3457575" y="1935163"/>
              <a:ext cx="33338" cy="33338"/>
            </a:xfrm>
            <a:custGeom>
              <a:avLst/>
              <a:gdLst>
                <a:gd name="T0" fmla="*/ 21 w 43"/>
                <a:gd name="T1" fmla="*/ 0 h 43"/>
                <a:gd name="T2" fmla="*/ 0 w 43"/>
                <a:gd name="T3" fmla="*/ 22 h 43"/>
                <a:gd name="T4" fmla="*/ 21 w 43"/>
                <a:gd name="T5" fmla="*/ 43 h 43"/>
                <a:gd name="T6" fmla="*/ 43 w 43"/>
                <a:gd name="T7" fmla="*/ 22 h 43"/>
                <a:gd name="T8" fmla="*/ 21 w 43"/>
                <a:gd name="T9" fmla="*/ 0 h 43"/>
                <a:gd name="T10" fmla="*/ 21 w 43"/>
                <a:gd name="T11" fmla="*/ 35 h 43"/>
                <a:gd name="T12" fmla="*/ 8 w 43"/>
                <a:gd name="T13" fmla="*/ 22 h 43"/>
                <a:gd name="T14" fmla="*/ 21 w 43"/>
                <a:gd name="T15" fmla="*/ 9 h 43"/>
                <a:gd name="T16" fmla="*/ 34 w 43"/>
                <a:gd name="T17" fmla="*/ 22 h 43"/>
                <a:gd name="T18" fmla="*/ 21 w 43"/>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0"/>
                  </a:moveTo>
                  <a:cubicBezTo>
                    <a:pt x="10" y="0"/>
                    <a:pt x="0" y="10"/>
                    <a:pt x="0" y="22"/>
                  </a:cubicBezTo>
                  <a:cubicBezTo>
                    <a:pt x="0" y="33"/>
                    <a:pt x="10" y="43"/>
                    <a:pt x="21" y="43"/>
                  </a:cubicBezTo>
                  <a:cubicBezTo>
                    <a:pt x="33" y="43"/>
                    <a:pt x="43" y="33"/>
                    <a:pt x="43" y="22"/>
                  </a:cubicBezTo>
                  <a:cubicBezTo>
                    <a:pt x="43" y="10"/>
                    <a:pt x="33" y="0"/>
                    <a:pt x="21" y="0"/>
                  </a:cubicBezTo>
                  <a:close/>
                  <a:moveTo>
                    <a:pt x="21" y="35"/>
                  </a:moveTo>
                  <a:cubicBezTo>
                    <a:pt x="14" y="35"/>
                    <a:pt x="8" y="29"/>
                    <a:pt x="8" y="22"/>
                  </a:cubicBezTo>
                  <a:cubicBezTo>
                    <a:pt x="8" y="14"/>
                    <a:pt x="14" y="9"/>
                    <a:pt x="21" y="9"/>
                  </a:cubicBezTo>
                  <a:cubicBezTo>
                    <a:pt x="29" y="9"/>
                    <a:pt x="34" y="14"/>
                    <a:pt x="34" y="22"/>
                  </a:cubicBezTo>
                  <a:cubicBezTo>
                    <a:pt x="34" y="29"/>
                    <a:pt x="29" y="35"/>
                    <a:pt x="21"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57">
              <a:extLst>
                <a:ext uri="{FF2B5EF4-FFF2-40B4-BE49-F238E27FC236}">
                  <a16:creationId xmlns:a16="http://schemas.microsoft.com/office/drawing/2014/main" xmlns="" id="{90DA9F35-0ABA-4426-B02C-F9C1AE0D2C2B}"/>
                </a:ext>
              </a:extLst>
            </p:cNvPr>
            <p:cNvSpPr>
              <a:spLocks noEditPoints="1"/>
            </p:cNvSpPr>
            <p:nvPr/>
          </p:nvSpPr>
          <p:spPr bwMode="auto">
            <a:xfrm>
              <a:off x="3440113" y="1885951"/>
              <a:ext cx="98425" cy="103188"/>
            </a:xfrm>
            <a:custGeom>
              <a:avLst/>
              <a:gdLst>
                <a:gd name="T0" fmla="*/ 98 w 127"/>
                <a:gd name="T1" fmla="*/ 59 h 135"/>
                <a:gd name="T2" fmla="*/ 105 w 127"/>
                <a:gd name="T3" fmla="*/ 41 h 135"/>
                <a:gd name="T4" fmla="*/ 99 w 127"/>
                <a:gd name="T5" fmla="*/ 19 h 135"/>
                <a:gd name="T6" fmla="*/ 30 w 127"/>
                <a:gd name="T7" fmla="*/ 6 h 135"/>
                <a:gd name="T8" fmla="*/ 14 w 127"/>
                <a:gd name="T9" fmla="*/ 22 h 135"/>
                <a:gd name="T10" fmla="*/ 13 w 127"/>
                <a:gd name="T11" fmla="*/ 41 h 135"/>
                <a:gd name="T12" fmla="*/ 37 w 127"/>
                <a:gd name="T13" fmla="*/ 35 h 135"/>
                <a:gd name="T14" fmla="*/ 43 w 127"/>
                <a:gd name="T15" fmla="*/ 29 h 135"/>
                <a:gd name="T16" fmla="*/ 46 w 127"/>
                <a:gd name="T17" fmla="*/ 43 h 135"/>
                <a:gd name="T18" fmla="*/ 27 w 127"/>
                <a:gd name="T19" fmla="*/ 46 h 135"/>
                <a:gd name="T20" fmla="*/ 42 w 127"/>
                <a:gd name="T21" fmla="*/ 128 h 135"/>
                <a:gd name="T22" fmla="*/ 83 w 127"/>
                <a:gd name="T23" fmla="*/ 99 h 135"/>
                <a:gd name="T24" fmla="*/ 85 w 127"/>
                <a:gd name="T25" fmla="*/ 86 h 135"/>
                <a:gd name="T26" fmla="*/ 94 w 127"/>
                <a:gd name="T27" fmla="*/ 99 h 135"/>
                <a:gd name="T28" fmla="*/ 100 w 127"/>
                <a:gd name="T29" fmla="*/ 135 h 135"/>
                <a:gd name="T30" fmla="*/ 115 w 127"/>
                <a:gd name="T31" fmla="*/ 124 h 135"/>
                <a:gd name="T32" fmla="*/ 123 w 127"/>
                <a:gd name="T33" fmla="*/ 62 h 135"/>
                <a:gd name="T34" fmla="*/ 70 w 127"/>
                <a:gd name="T35" fmla="*/ 29 h 135"/>
                <a:gd name="T36" fmla="*/ 59 w 127"/>
                <a:gd name="T37" fmla="*/ 25 h 135"/>
                <a:gd name="T38" fmla="*/ 38 w 127"/>
                <a:gd name="T39" fmla="*/ 23 h 135"/>
                <a:gd name="T40" fmla="*/ 26 w 127"/>
                <a:gd name="T41" fmla="*/ 34 h 135"/>
                <a:gd name="T42" fmla="*/ 17 w 127"/>
                <a:gd name="T43" fmla="*/ 31 h 135"/>
                <a:gd name="T44" fmla="*/ 27 w 127"/>
                <a:gd name="T45" fmla="*/ 20 h 135"/>
                <a:gd name="T46" fmla="*/ 42 w 127"/>
                <a:gd name="T47" fmla="*/ 10 h 135"/>
                <a:gd name="T48" fmla="*/ 101 w 127"/>
                <a:gd name="T49" fmla="*/ 30 h 135"/>
                <a:gd name="T50" fmla="*/ 76 w 127"/>
                <a:gd name="T51" fmla="*/ 59 h 135"/>
                <a:gd name="T52" fmla="*/ 57 w 127"/>
                <a:gd name="T53" fmla="*/ 46 h 135"/>
                <a:gd name="T54" fmla="*/ 70 w 127"/>
                <a:gd name="T55" fmla="*/ 29 h 135"/>
                <a:gd name="T56" fmla="*/ 52 w 127"/>
                <a:gd name="T57" fmla="*/ 119 h 135"/>
                <a:gd name="T58" fmla="*/ 8 w 127"/>
                <a:gd name="T59" fmla="*/ 86 h 135"/>
                <a:gd name="T60" fmla="*/ 32 w 127"/>
                <a:gd name="T61" fmla="*/ 53 h 135"/>
                <a:gd name="T62" fmla="*/ 53 w 127"/>
                <a:gd name="T63" fmla="*/ 53 h 135"/>
                <a:gd name="T64" fmla="*/ 54 w 127"/>
                <a:gd name="T65" fmla="*/ 53 h 135"/>
                <a:gd name="T66" fmla="*/ 73 w 127"/>
                <a:gd name="T67" fmla="*/ 70 h 135"/>
                <a:gd name="T68" fmla="*/ 77 w 127"/>
                <a:gd name="T69" fmla="*/ 86 h 135"/>
                <a:gd name="T70" fmla="*/ 118 w 127"/>
                <a:gd name="T71" fmla="*/ 73 h 135"/>
                <a:gd name="T72" fmla="*/ 101 w 127"/>
                <a:gd name="T73" fmla="*/ 127 h 135"/>
                <a:gd name="T74" fmla="*/ 106 w 127"/>
                <a:gd name="T75" fmla="*/ 77 h 135"/>
                <a:gd name="T76" fmla="*/ 85 w 127"/>
                <a:gd name="T77" fmla="*/ 78 h 135"/>
                <a:gd name="T78" fmla="*/ 85 w 127"/>
                <a:gd name="T79" fmla="*/ 77 h 135"/>
                <a:gd name="T80" fmla="*/ 82 w 127"/>
                <a:gd name="T81" fmla="*/ 69 h 135"/>
                <a:gd name="T82" fmla="*/ 112 w 127"/>
                <a:gd name="T83" fmla="*/ 66 h 135"/>
                <a:gd name="T84" fmla="*/ 118 w 127"/>
                <a:gd name="T85" fmla="*/ 7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35">
                  <a:moveTo>
                    <a:pt x="111" y="58"/>
                  </a:moveTo>
                  <a:cubicBezTo>
                    <a:pt x="106" y="59"/>
                    <a:pt x="102" y="59"/>
                    <a:pt x="98" y="59"/>
                  </a:cubicBezTo>
                  <a:cubicBezTo>
                    <a:pt x="94" y="60"/>
                    <a:pt x="91" y="60"/>
                    <a:pt x="86" y="60"/>
                  </a:cubicBezTo>
                  <a:cubicBezTo>
                    <a:pt x="92" y="54"/>
                    <a:pt x="99" y="48"/>
                    <a:pt x="105" y="41"/>
                  </a:cubicBezTo>
                  <a:cubicBezTo>
                    <a:pt x="109" y="37"/>
                    <a:pt x="110" y="32"/>
                    <a:pt x="109" y="28"/>
                  </a:cubicBezTo>
                  <a:cubicBezTo>
                    <a:pt x="108" y="24"/>
                    <a:pt x="104" y="20"/>
                    <a:pt x="99" y="19"/>
                  </a:cubicBezTo>
                  <a:cubicBezTo>
                    <a:pt x="80" y="13"/>
                    <a:pt x="61" y="7"/>
                    <a:pt x="45" y="2"/>
                  </a:cubicBezTo>
                  <a:cubicBezTo>
                    <a:pt x="39" y="0"/>
                    <a:pt x="34" y="2"/>
                    <a:pt x="30" y="6"/>
                  </a:cubicBezTo>
                  <a:cubicBezTo>
                    <a:pt x="27" y="9"/>
                    <a:pt x="24" y="12"/>
                    <a:pt x="21" y="14"/>
                  </a:cubicBezTo>
                  <a:cubicBezTo>
                    <a:pt x="19" y="17"/>
                    <a:pt x="16" y="19"/>
                    <a:pt x="14" y="22"/>
                  </a:cubicBezTo>
                  <a:cubicBezTo>
                    <a:pt x="11" y="25"/>
                    <a:pt x="10" y="28"/>
                    <a:pt x="9" y="31"/>
                  </a:cubicBezTo>
                  <a:cubicBezTo>
                    <a:pt x="9" y="35"/>
                    <a:pt x="11" y="38"/>
                    <a:pt x="13" y="41"/>
                  </a:cubicBezTo>
                  <a:cubicBezTo>
                    <a:pt x="19" y="46"/>
                    <a:pt x="26" y="46"/>
                    <a:pt x="32" y="40"/>
                  </a:cubicBezTo>
                  <a:cubicBezTo>
                    <a:pt x="34" y="38"/>
                    <a:pt x="35" y="37"/>
                    <a:pt x="37" y="35"/>
                  </a:cubicBezTo>
                  <a:cubicBezTo>
                    <a:pt x="39" y="33"/>
                    <a:pt x="41" y="31"/>
                    <a:pt x="43" y="29"/>
                  </a:cubicBezTo>
                  <a:cubicBezTo>
                    <a:pt x="43" y="29"/>
                    <a:pt x="43" y="29"/>
                    <a:pt x="43" y="29"/>
                  </a:cubicBezTo>
                  <a:cubicBezTo>
                    <a:pt x="47" y="30"/>
                    <a:pt x="52" y="31"/>
                    <a:pt x="56" y="33"/>
                  </a:cubicBezTo>
                  <a:cubicBezTo>
                    <a:pt x="46" y="43"/>
                    <a:pt x="46" y="43"/>
                    <a:pt x="46" y="43"/>
                  </a:cubicBezTo>
                  <a:cubicBezTo>
                    <a:pt x="45" y="43"/>
                    <a:pt x="44" y="43"/>
                    <a:pt x="42" y="43"/>
                  </a:cubicBezTo>
                  <a:cubicBezTo>
                    <a:pt x="37" y="43"/>
                    <a:pt x="32" y="44"/>
                    <a:pt x="27" y="46"/>
                  </a:cubicBezTo>
                  <a:cubicBezTo>
                    <a:pt x="11" y="52"/>
                    <a:pt x="0" y="68"/>
                    <a:pt x="0" y="86"/>
                  </a:cubicBezTo>
                  <a:cubicBezTo>
                    <a:pt x="0" y="109"/>
                    <a:pt x="19" y="128"/>
                    <a:pt x="42" y="128"/>
                  </a:cubicBezTo>
                  <a:cubicBezTo>
                    <a:pt x="54" y="128"/>
                    <a:pt x="64" y="124"/>
                    <a:pt x="72" y="116"/>
                  </a:cubicBezTo>
                  <a:cubicBezTo>
                    <a:pt x="77" y="111"/>
                    <a:pt x="80" y="106"/>
                    <a:pt x="83" y="99"/>
                  </a:cubicBezTo>
                  <a:cubicBezTo>
                    <a:pt x="84" y="95"/>
                    <a:pt x="85" y="90"/>
                    <a:pt x="85" y="86"/>
                  </a:cubicBezTo>
                  <a:cubicBezTo>
                    <a:pt x="85" y="86"/>
                    <a:pt x="85" y="86"/>
                    <a:pt x="85" y="86"/>
                  </a:cubicBezTo>
                  <a:cubicBezTo>
                    <a:pt x="90" y="86"/>
                    <a:pt x="97" y="86"/>
                    <a:pt x="97" y="86"/>
                  </a:cubicBezTo>
                  <a:cubicBezTo>
                    <a:pt x="96" y="90"/>
                    <a:pt x="95" y="94"/>
                    <a:pt x="94" y="99"/>
                  </a:cubicBezTo>
                  <a:cubicBezTo>
                    <a:pt x="93" y="105"/>
                    <a:pt x="91" y="112"/>
                    <a:pt x="90" y="119"/>
                  </a:cubicBezTo>
                  <a:cubicBezTo>
                    <a:pt x="88" y="127"/>
                    <a:pt x="92" y="133"/>
                    <a:pt x="100" y="135"/>
                  </a:cubicBezTo>
                  <a:cubicBezTo>
                    <a:pt x="101" y="135"/>
                    <a:pt x="102" y="135"/>
                    <a:pt x="103" y="135"/>
                  </a:cubicBezTo>
                  <a:cubicBezTo>
                    <a:pt x="108" y="135"/>
                    <a:pt x="113" y="131"/>
                    <a:pt x="115" y="124"/>
                  </a:cubicBezTo>
                  <a:cubicBezTo>
                    <a:pt x="118" y="111"/>
                    <a:pt x="122" y="93"/>
                    <a:pt x="126" y="74"/>
                  </a:cubicBezTo>
                  <a:cubicBezTo>
                    <a:pt x="127" y="70"/>
                    <a:pt x="126" y="66"/>
                    <a:pt x="123" y="62"/>
                  </a:cubicBezTo>
                  <a:cubicBezTo>
                    <a:pt x="120" y="59"/>
                    <a:pt x="116" y="58"/>
                    <a:pt x="111" y="58"/>
                  </a:cubicBezTo>
                  <a:close/>
                  <a:moveTo>
                    <a:pt x="70" y="29"/>
                  </a:moveTo>
                  <a:cubicBezTo>
                    <a:pt x="64" y="27"/>
                    <a:pt x="64" y="27"/>
                    <a:pt x="64" y="27"/>
                  </a:cubicBezTo>
                  <a:cubicBezTo>
                    <a:pt x="63" y="26"/>
                    <a:pt x="61" y="26"/>
                    <a:pt x="59" y="25"/>
                  </a:cubicBezTo>
                  <a:cubicBezTo>
                    <a:pt x="54" y="24"/>
                    <a:pt x="49" y="22"/>
                    <a:pt x="45" y="21"/>
                  </a:cubicBezTo>
                  <a:cubicBezTo>
                    <a:pt x="42" y="20"/>
                    <a:pt x="39" y="22"/>
                    <a:pt x="38" y="23"/>
                  </a:cubicBezTo>
                  <a:cubicBezTo>
                    <a:pt x="35" y="25"/>
                    <a:pt x="33" y="27"/>
                    <a:pt x="31" y="29"/>
                  </a:cubicBezTo>
                  <a:cubicBezTo>
                    <a:pt x="30" y="31"/>
                    <a:pt x="28" y="33"/>
                    <a:pt x="26" y="34"/>
                  </a:cubicBezTo>
                  <a:cubicBezTo>
                    <a:pt x="24" y="37"/>
                    <a:pt x="21" y="37"/>
                    <a:pt x="19" y="35"/>
                  </a:cubicBezTo>
                  <a:cubicBezTo>
                    <a:pt x="18" y="34"/>
                    <a:pt x="17" y="33"/>
                    <a:pt x="17" y="31"/>
                  </a:cubicBezTo>
                  <a:cubicBezTo>
                    <a:pt x="17" y="30"/>
                    <a:pt x="18" y="29"/>
                    <a:pt x="20" y="27"/>
                  </a:cubicBezTo>
                  <a:cubicBezTo>
                    <a:pt x="22" y="25"/>
                    <a:pt x="24" y="22"/>
                    <a:pt x="27" y="20"/>
                  </a:cubicBezTo>
                  <a:cubicBezTo>
                    <a:pt x="30" y="17"/>
                    <a:pt x="33" y="14"/>
                    <a:pt x="35" y="11"/>
                  </a:cubicBezTo>
                  <a:cubicBezTo>
                    <a:pt x="37" y="9"/>
                    <a:pt x="39" y="9"/>
                    <a:pt x="42" y="10"/>
                  </a:cubicBezTo>
                  <a:cubicBezTo>
                    <a:pt x="59" y="15"/>
                    <a:pt x="78" y="20"/>
                    <a:pt x="97" y="26"/>
                  </a:cubicBezTo>
                  <a:cubicBezTo>
                    <a:pt x="99" y="27"/>
                    <a:pt x="101" y="28"/>
                    <a:pt x="101" y="30"/>
                  </a:cubicBezTo>
                  <a:cubicBezTo>
                    <a:pt x="102" y="32"/>
                    <a:pt x="101" y="34"/>
                    <a:pt x="99" y="36"/>
                  </a:cubicBezTo>
                  <a:cubicBezTo>
                    <a:pt x="91" y="43"/>
                    <a:pt x="83" y="51"/>
                    <a:pt x="76" y="59"/>
                  </a:cubicBezTo>
                  <a:cubicBezTo>
                    <a:pt x="71" y="53"/>
                    <a:pt x="64" y="49"/>
                    <a:pt x="57" y="46"/>
                  </a:cubicBezTo>
                  <a:cubicBezTo>
                    <a:pt x="57" y="46"/>
                    <a:pt x="57" y="46"/>
                    <a:pt x="57" y="46"/>
                  </a:cubicBezTo>
                  <a:cubicBezTo>
                    <a:pt x="56" y="46"/>
                    <a:pt x="56" y="45"/>
                    <a:pt x="55" y="45"/>
                  </a:cubicBezTo>
                  <a:lnTo>
                    <a:pt x="70" y="29"/>
                  </a:lnTo>
                  <a:close/>
                  <a:moveTo>
                    <a:pt x="67" y="109"/>
                  </a:moveTo>
                  <a:cubicBezTo>
                    <a:pt x="63" y="114"/>
                    <a:pt x="58" y="117"/>
                    <a:pt x="52" y="119"/>
                  </a:cubicBezTo>
                  <a:cubicBezTo>
                    <a:pt x="49" y="120"/>
                    <a:pt x="46" y="120"/>
                    <a:pt x="42" y="120"/>
                  </a:cubicBezTo>
                  <a:cubicBezTo>
                    <a:pt x="23" y="120"/>
                    <a:pt x="8" y="105"/>
                    <a:pt x="8" y="86"/>
                  </a:cubicBezTo>
                  <a:cubicBezTo>
                    <a:pt x="8" y="77"/>
                    <a:pt x="11" y="69"/>
                    <a:pt x="16" y="63"/>
                  </a:cubicBezTo>
                  <a:cubicBezTo>
                    <a:pt x="20" y="59"/>
                    <a:pt x="26" y="55"/>
                    <a:pt x="32" y="53"/>
                  </a:cubicBezTo>
                  <a:cubicBezTo>
                    <a:pt x="35" y="52"/>
                    <a:pt x="39" y="51"/>
                    <a:pt x="42" y="51"/>
                  </a:cubicBezTo>
                  <a:cubicBezTo>
                    <a:pt x="46" y="51"/>
                    <a:pt x="50" y="52"/>
                    <a:pt x="53" y="53"/>
                  </a:cubicBezTo>
                  <a:cubicBezTo>
                    <a:pt x="54" y="53"/>
                    <a:pt x="54" y="53"/>
                    <a:pt x="54" y="53"/>
                  </a:cubicBezTo>
                  <a:cubicBezTo>
                    <a:pt x="54" y="53"/>
                    <a:pt x="54" y="53"/>
                    <a:pt x="54" y="53"/>
                  </a:cubicBezTo>
                  <a:cubicBezTo>
                    <a:pt x="54" y="53"/>
                    <a:pt x="54" y="54"/>
                    <a:pt x="54" y="54"/>
                  </a:cubicBezTo>
                  <a:cubicBezTo>
                    <a:pt x="62" y="57"/>
                    <a:pt x="69" y="62"/>
                    <a:pt x="73" y="70"/>
                  </a:cubicBezTo>
                  <a:cubicBezTo>
                    <a:pt x="73" y="70"/>
                    <a:pt x="73" y="70"/>
                    <a:pt x="73" y="70"/>
                  </a:cubicBezTo>
                  <a:cubicBezTo>
                    <a:pt x="75" y="75"/>
                    <a:pt x="77" y="80"/>
                    <a:pt x="77" y="86"/>
                  </a:cubicBezTo>
                  <a:cubicBezTo>
                    <a:pt x="77" y="95"/>
                    <a:pt x="73" y="103"/>
                    <a:pt x="67" y="109"/>
                  </a:cubicBezTo>
                  <a:close/>
                  <a:moveTo>
                    <a:pt x="118" y="73"/>
                  </a:moveTo>
                  <a:cubicBezTo>
                    <a:pt x="114" y="91"/>
                    <a:pt x="110" y="109"/>
                    <a:pt x="107" y="123"/>
                  </a:cubicBezTo>
                  <a:cubicBezTo>
                    <a:pt x="106" y="126"/>
                    <a:pt x="104" y="128"/>
                    <a:pt x="101" y="127"/>
                  </a:cubicBezTo>
                  <a:cubicBezTo>
                    <a:pt x="97" y="126"/>
                    <a:pt x="97" y="122"/>
                    <a:pt x="98" y="120"/>
                  </a:cubicBezTo>
                  <a:cubicBezTo>
                    <a:pt x="99" y="114"/>
                    <a:pt x="106" y="77"/>
                    <a:pt x="106" y="77"/>
                  </a:cubicBezTo>
                  <a:cubicBezTo>
                    <a:pt x="101" y="78"/>
                    <a:pt x="101" y="78"/>
                    <a:pt x="101" y="78"/>
                  </a:cubicBezTo>
                  <a:cubicBezTo>
                    <a:pt x="100" y="78"/>
                    <a:pt x="85" y="78"/>
                    <a:pt x="85" y="78"/>
                  </a:cubicBezTo>
                  <a:cubicBezTo>
                    <a:pt x="85" y="78"/>
                    <a:pt x="85" y="78"/>
                    <a:pt x="85" y="77"/>
                  </a:cubicBezTo>
                  <a:cubicBezTo>
                    <a:pt x="85" y="77"/>
                    <a:pt x="85" y="77"/>
                    <a:pt x="85" y="77"/>
                  </a:cubicBezTo>
                  <a:cubicBezTo>
                    <a:pt x="84" y="74"/>
                    <a:pt x="83" y="72"/>
                    <a:pt x="82" y="69"/>
                  </a:cubicBezTo>
                  <a:cubicBezTo>
                    <a:pt x="82" y="69"/>
                    <a:pt x="82" y="69"/>
                    <a:pt x="82" y="69"/>
                  </a:cubicBezTo>
                  <a:cubicBezTo>
                    <a:pt x="89" y="68"/>
                    <a:pt x="94" y="68"/>
                    <a:pt x="99" y="67"/>
                  </a:cubicBezTo>
                  <a:cubicBezTo>
                    <a:pt x="103" y="67"/>
                    <a:pt x="107" y="67"/>
                    <a:pt x="112" y="66"/>
                  </a:cubicBezTo>
                  <a:cubicBezTo>
                    <a:pt x="114" y="66"/>
                    <a:pt x="116" y="67"/>
                    <a:pt x="117" y="68"/>
                  </a:cubicBezTo>
                  <a:cubicBezTo>
                    <a:pt x="118" y="69"/>
                    <a:pt x="119" y="71"/>
                    <a:pt x="118"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58">
              <a:extLst>
                <a:ext uri="{FF2B5EF4-FFF2-40B4-BE49-F238E27FC236}">
                  <a16:creationId xmlns:a16="http://schemas.microsoft.com/office/drawing/2014/main" xmlns="" id="{2833E648-0FD6-405E-A998-05B8E579C2C2}"/>
                </a:ext>
              </a:extLst>
            </p:cNvPr>
            <p:cNvSpPr>
              <a:spLocks noEditPoints="1"/>
            </p:cNvSpPr>
            <p:nvPr/>
          </p:nvSpPr>
          <p:spPr bwMode="auto">
            <a:xfrm>
              <a:off x="3509963" y="1866901"/>
              <a:ext cx="33338" cy="33338"/>
            </a:xfrm>
            <a:custGeom>
              <a:avLst/>
              <a:gdLst>
                <a:gd name="T0" fmla="*/ 21 w 43"/>
                <a:gd name="T1" fmla="*/ 0 h 43"/>
                <a:gd name="T2" fmla="*/ 21 w 43"/>
                <a:gd name="T3" fmla="*/ 0 h 43"/>
                <a:gd name="T4" fmla="*/ 0 w 43"/>
                <a:gd name="T5" fmla="*/ 21 h 43"/>
                <a:gd name="T6" fmla="*/ 6 w 43"/>
                <a:gd name="T7" fmla="*/ 37 h 43"/>
                <a:gd name="T8" fmla="*/ 21 w 43"/>
                <a:gd name="T9" fmla="*/ 43 h 43"/>
                <a:gd name="T10" fmla="*/ 21 w 43"/>
                <a:gd name="T11" fmla="*/ 43 h 43"/>
                <a:gd name="T12" fmla="*/ 36 w 43"/>
                <a:gd name="T13" fmla="*/ 36 h 43"/>
                <a:gd name="T14" fmla="*/ 43 w 43"/>
                <a:gd name="T15" fmla="*/ 21 h 43"/>
                <a:gd name="T16" fmla="*/ 21 w 43"/>
                <a:gd name="T17" fmla="*/ 0 h 43"/>
                <a:gd name="T18" fmla="*/ 12 w 43"/>
                <a:gd name="T19" fmla="*/ 31 h 43"/>
                <a:gd name="T20" fmla="*/ 8 w 43"/>
                <a:gd name="T21" fmla="*/ 21 h 43"/>
                <a:gd name="T22" fmla="*/ 21 w 43"/>
                <a:gd name="T23" fmla="*/ 8 h 43"/>
                <a:gd name="T24" fmla="*/ 35 w 43"/>
                <a:gd name="T25" fmla="*/ 21 h 43"/>
                <a:gd name="T26" fmla="*/ 31 w 43"/>
                <a:gd name="T27" fmla="*/ 31 h 43"/>
                <a:gd name="T28" fmla="*/ 21 w 43"/>
                <a:gd name="T29" fmla="*/ 35 h 43"/>
                <a:gd name="T30" fmla="*/ 12 w 43"/>
                <a:gd name="T3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3">
                  <a:moveTo>
                    <a:pt x="21" y="0"/>
                  </a:moveTo>
                  <a:cubicBezTo>
                    <a:pt x="21" y="0"/>
                    <a:pt x="21" y="0"/>
                    <a:pt x="21" y="0"/>
                  </a:cubicBezTo>
                  <a:cubicBezTo>
                    <a:pt x="9" y="0"/>
                    <a:pt x="0" y="9"/>
                    <a:pt x="0" y="21"/>
                  </a:cubicBezTo>
                  <a:cubicBezTo>
                    <a:pt x="0" y="27"/>
                    <a:pt x="2" y="33"/>
                    <a:pt x="6" y="37"/>
                  </a:cubicBezTo>
                  <a:cubicBezTo>
                    <a:pt x="10" y="41"/>
                    <a:pt x="15" y="43"/>
                    <a:pt x="21" y="43"/>
                  </a:cubicBezTo>
                  <a:cubicBezTo>
                    <a:pt x="21" y="43"/>
                    <a:pt x="21" y="43"/>
                    <a:pt x="21" y="43"/>
                  </a:cubicBezTo>
                  <a:cubicBezTo>
                    <a:pt x="27" y="43"/>
                    <a:pt x="32" y="41"/>
                    <a:pt x="36" y="36"/>
                  </a:cubicBezTo>
                  <a:cubicBezTo>
                    <a:pt x="40" y="32"/>
                    <a:pt x="43" y="27"/>
                    <a:pt x="43" y="21"/>
                  </a:cubicBezTo>
                  <a:cubicBezTo>
                    <a:pt x="42" y="9"/>
                    <a:pt x="33" y="0"/>
                    <a:pt x="21" y="0"/>
                  </a:cubicBezTo>
                  <a:close/>
                  <a:moveTo>
                    <a:pt x="12" y="31"/>
                  </a:moveTo>
                  <a:cubicBezTo>
                    <a:pt x="9" y="28"/>
                    <a:pt x="8" y="25"/>
                    <a:pt x="8" y="21"/>
                  </a:cubicBezTo>
                  <a:cubicBezTo>
                    <a:pt x="8" y="14"/>
                    <a:pt x="13" y="8"/>
                    <a:pt x="21" y="8"/>
                  </a:cubicBezTo>
                  <a:cubicBezTo>
                    <a:pt x="28" y="8"/>
                    <a:pt x="35" y="14"/>
                    <a:pt x="35" y="21"/>
                  </a:cubicBezTo>
                  <a:cubicBezTo>
                    <a:pt x="35" y="25"/>
                    <a:pt x="33" y="28"/>
                    <a:pt x="31" y="31"/>
                  </a:cubicBezTo>
                  <a:cubicBezTo>
                    <a:pt x="28" y="33"/>
                    <a:pt x="25" y="35"/>
                    <a:pt x="21" y="35"/>
                  </a:cubicBezTo>
                  <a:cubicBezTo>
                    <a:pt x="18" y="35"/>
                    <a:pt x="14" y="34"/>
                    <a:pt x="12"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1111;p22">
            <a:extLst>
              <a:ext uri="{FF2B5EF4-FFF2-40B4-BE49-F238E27FC236}">
                <a16:creationId xmlns:a16="http://schemas.microsoft.com/office/drawing/2014/main" xmlns="" id="{5F12F82A-9A01-4925-940E-C654CA9FDF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13</a:t>
            </a:fld>
            <a:endParaRPr lang="el-GR" sz="1000">
              <a:solidFill>
                <a:schemeClr val="tx1"/>
              </a:solidFill>
              <a:latin typeface="Calibri "/>
            </a:endParaRPr>
          </a:p>
        </p:txBody>
      </p:sp>
    </p:spTree>
    <p:extLst>
      <p:ext uri="{BB962C8B-B14F-4D97-AF65-F5344CB8AC3E}">
        <p14:creationId xmlns:p14="http://schemas.microsoft.com/office/powerpoint/2010/main" xmlns="" val="36789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3313235396"/>
              </p:ext>
            </p:extLst>
          </p:nvPr>
        </p:nvGraphicFramePr>
        <p:xfrm>
          <a:off x="1588" y="1588"/>
          <a:ext cx="1588" cy="1588"/>
        </p:xfrm>
        <a:graphic>
          <a:graphicData uri="http://schemas.openxmlformats.org/presentationml/2006/ole">
            <p:oleObj spid="_x0000_s41069" name="think-cell Slide" r:id="rId5"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ΣΠ4 «Μια πιο κοινωνική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427941" y="1169611"/>
            <a:ext cx="2578989" cy="5297228"/>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απασχόλησης του ανθρώπινου δυναμικού </a:t>
            </a:r>
            <a:r>
              <a:rPr lang="el-GR" sz="1200" dirty="0">
                <a:solidFill>
                  <a:schemeClr val="tx1"/>
                </a:solidFill>
                <a:latin typeface="+mn-lt"/>
              </a:rPr>
              <a:t>και βελτίωση της </a:t>
            </a:r>
            <a:r>
              <a:rPr lang="el-GR" sz="1200" dirty="0" err="1">
                <a:solidFill>
                  <a:schemeClr val="tx1"/>
                </a:solidFill>
                <a:latin typeface="+mn-lt"/>
              </a:rPr>
              <a:t>απασχολησιμότητας</a:t>
            </a: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Παρεμβάσεις για τη διευκόλυνση της πρόσβασης στην αγορά εργασίας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αναντιστοιχίας μεταξύ προσφοράς και ζήτησης</a:t>
            </a:r>
          </a:p>
          <a:p>
            <a:pPr marL="171450" indent="-171450">
              <a:spcBef>
                <a:spcPts val="600"/>
              </a:spcBef>
              <a:spcAft>
                <a:spcPts val="300"/>
              </a:spcAft>
              <a:buFont typeface="Wingdings" panose="05000000000000000000" pitchFamily="2" charset="2"/>
              <a:buChar char="ü"/>
            </a:pPr>
            <a:r>
              <a:rPr lang="el-GR" sz="1200" dirty="0">
                <a:latin typeface="+mn-lt"/>
              </a:rPr>
              <a:t>Έμφαση σε</a:t>
            </a:r>
            <a:r>
              <a:rPr lang="en-US" sz="1200" dirty="0">
                <a:latin typeface="+mn-lt"/>
              </a:rPr>
              <a:t>:</a:t>
            </a: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506283" y="952979"/>
            <a:ext cx="2186526"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Ανθρώπινο Δυναμικό</a:t>
            </a: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3516045" y="2290886"/>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3255415" y="1169610"/>
            <a:ext cx="2701968" cy="5297227"/>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συμμετοχής των ενηλίκων στη μαθησιακή διαδικασία </a:t>
            </a:r>
          </a:p>
          <a:p>
            <a:pPr marL="171450" indent="-171450">
              <a:spcBef>
                <a:spcPts val="600"/>
              </a:spcBef>
              <a:spcAft>
                <a:spcPts val="300"/>
              </a:spcAft>
              <a:buFont typeface="Wingdings" panose="05000000000000000000" pitchFamily="2" charset="2"/>
              <a:buChar char="ü"/>
            </a:pPr>
            <a:r>
              <a:rPr lang="el-GR" sz="1200" dirty="0">
                <a:latin typeface="+mn-lt"/>
              </a:rPr>
              <a:t>Αναβάθμιση της ποιότητας και </a:t>
            </a:r>
            <a:r>
              <a:rPr lang="el-GR" sz="1200" dirty="0" smtClean="0">
                <a:latin typeface="+mn-lt"/>
              </a:rPr>
              <a:t>ενίσχυση </a:t>
            </a:r>
            <a:r>
              <a:rPr lang="el-GR" sz="1200" dirty="0">
                <a:latin typeface="+mn-lt"/>
              </a:rPr>
              <a:t>της εξωστρέφειας και της συνάφειας της Εκπαίδευσης</a:t>
            </a:r>
            <a:endParaRPr lang="el-GR"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Χρήση εργαλείων που βασίζονται στις εξατομικευμένες ανάγκες των </a:t>
            </a:r>
            <a:r>
              <a:rPr lang="el-GR" sz="1200" dirty="0" smtClean="0">
                <a:latin typeface="+mn-lt"/>
              </a:rPr>
              <a:t>ενηλίκων</a:t>
            </a:r>
          </a:p>
          <a:p>
            <a:pPr marL="171450" indent="-171450">
              <a:spcBef>
                <a:spcPts val="600"/>
              </a:spcBef>
              <a:spcAft>
                <a:spcPts val="300"/>
              </a:spcAft>
              <a:buFont typeface="Wingdings" panose="05000000000000000000" pitchFamily="2" charset="2"/>
              <a:buChar char="ü"/>
            </a:pPr>
            <a:r>
              <a:rPr lang="el-GR" sz="1200" dirty="0">
                <a:latin typeface="+mn-lt"/>
              </a:rPr>
              <a:t>Βελτίωση των επιδόσεων των μαθητών ιδιαίτερα σε σύγχρονες γνώσεις και δεξιότητες</a:t>
            </a:r>
          </a:p>
          <a:p>
            <a:pPr marL="171450" indent="-171450">
              <a:spcBef>
                <a:spcPts val="600"/>
              </a:spcBef>
              <a:spcAft>
                <a:spcPts val="300"/>
              </a:spcAft>
              <a:buFont typeface="Wingdings" panose="05000000000000000000" pitchFamily="2" charset="2"/>
              <a:buChar char="ü"/>
            </a:pPr>
            <a:r>
              <a:rPr lang="el-GR" sz="1200" dirty="0" smtClean="0">
                <a:latin typeface="+mn-lt"/>
              </a:rPr>
              <a:t>Αξιοποίηση </a:t>
            </a:r>
            <a:r>
              <a:rPr lang="el-GR" sz="1200" dirty="0">
                <a:latin typeface="+mn-lt"/>
              </a:rPr>
              <a:t>των νέων τεχνολογιών </a:t>
            </a:r>
          </a:p>
          <a:p>
            <a:pPr marL="171450" indent="-171450">
              <a:spcBef>
                <a:spcPts val="600"/>
              </a:spcBef>
              <a:spcAft>
                <a:spcPts val="300"/>
              </a:spcAft>
              <a:buFont typeface="Wingdings" panose="05000000000000000000" pitchFamily="2" charset="2"/>
              <a:buChar char="ü"/>
            </a:pPr>
            <a:r>
              <a:rPr lang="el-GR" sz="1200" dirty="0">
                <a:latin typeface="+mn-lt"/>
              </a:rPr>
              <a:t>Ενίσχυση των υπηρεσιών επαγγελματικού προσανατολισμού</a:t>
            </a:r>
          </a:p>
          <a:p>
            <a:pPr marL="171450" indent="-171450">
              <a:spcBef>
                <a:spcPts val="600"/>
              </a:spcBef>
              <a:spcAft>
                <a:spcPts val="300"/>
              </a:spcAft>
              <a:buFont typeface="Wingdings" panose="05000000000000000000" pitchFamily="2" charset="2"/>
              <a:buChar char="ü"/>
            </a:pPr>
            <a:r>
              <a:rPr lang="el-GR" sz="1200" dirty="0">
                <a:latin typeface="+mn-lt"/>
              </a:rPr>
              <a:t>Βελτίωση της ποιότητας προγραμμάτων σπουδών</a:t>
            </a:r>
            <a:endParaRPr lang="el-GR" altLang="en-US" sz="1200" dirty="0">
              <a:latin typeface="+mn-lt"/>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6219906" y="1169609"/>
            <a:ext cx="2532519"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Αναβάθμιση και εκσυγχρονισμός των θεσμών και μηχανισμών κοινωνικής αλληλεγγύης, </a:t>
            </a:r>
            <a:r>
              <a:rPr lang="el-GR" altLang="en-US" sz="1200" dirty="0" smtClean="0">
                <a:latin typeface="+mn-lt"/>
              </a:rPr>
              <a:t>ανισότητας </a:t>
            </a:r>
            <a:r>
              <a:rPr lang="el-GR" altLang="en-US" sz="1200" dirty="0">
                <a:latin typeface="+mn-lt"/>
              </a:rPr>
              <a:t>και διακρίσεων</a:t>
            </a:r>
          </a:p>
          <a:p>
            <a:pPr marL="171450" indent="-171450">
              <a:spcBef>
                <a:spcPts val="600"/>
              </a:spcBef>
              <a:spcAft>
                <a:spcPts val="300"/>
              </a:spcAft>
              <a:buFont typeface="Wingdings" panose="05000000000000000000" pitchFamily="2" charset="2"/>
              <a:buChar char="ü"/>
            </a:pPr>
            <a:r>
              <a:rPr lang="el-GR" sz="1200" dirty="0">
                <a:latin typeface="+mn-lt"/>
              </a:rPr>
              <a:t>Περιορισμό της εισοδηματικής ανισότητας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παιδικής φτώχειας</a:t>
            </a:r>
          </a:p>
          <a:p>
            <a:pPr marL="171450" indent="-171450">
              <a:spcBef>
                <a:spcPts val="600"/>
              </a:spcBef>
              <a:spcAft>
                <a:spcPts val="300"/>
              </a:spcAft>
              <a:buFont typeface="Wingdings" panose="05000000000000000000" pitchFamily="2" charset="2"/>
              <a:buChar char="ü"/>
            </a:pPr>
            <a:r>
              <a:rPr lang="el-GR" sz="1200" dirty="0">
                <a:latin typeface="+mn-lt"/>
              </a:rPr>
              <a:t>Μετάβαση από την ιδρυματική φροντίδα στη φροντίδα σε επίπεδο κοινότητας</a:t>
            </a:r>
          </a:p>
          <a:p>
            <a:pPr marL="171450" indent="-171450">
              <a:spcBef>
                <a:spcPts val="600"/>
              </a:spcBef>
              <a:spcAft>
                <a:spcPts val="300"/>
              </a:spcAft>
              <a:buFont typeface="Wingdings" panose="05000000000000000000" pitchFamily="2" charset="2"/>
              <a:buChar char="ü"/>
            </a:pPr>
            <a:r>
              <a:rPr lang="el-GR" sz="1200" dirty="0">
                <a:latin typeface="+mn-lt"/>
              </a:rPr>
              <a:t>Κοινωνική ένταξη </a:t>
            </a:r>
            <a:r>
              <a:rPr lang="el-GR" sz="1200" dirty="0" smtClean="0">
                <a:latin typeface="+mn-lt"/>
              </a:rPr>
              <a:t>περιθωριοποιημένων πολιτών μέσω </a:t>
            </a:r>
            <a:r>
              <a:rPr lang="el-GR" sz="1200" dirty="0">
                <a:latin typeface="+mn-lt"/>
              </a:rPr>
              <a:t>της αντιμετώπισης των εις βάρος τους διακρίσεων, της επισφαλούς στέγασης και της ένταξής τους στην εκπαίδευση</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6303681" y="945293"/>
            <a:ext cx="2160000" cy="47491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Κοινωνική Αλληλεγγύη</a:t>
            </a: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3341568" y="952978"/>
            <a:ext cx="2183561"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Εκπαίδευση</a:t>
            </a: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9011230" y="1169609"/>
            <a:ext cx="2435414"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Έμφαση στην πρόληψη </a:t>
            </a:r>
          </a:p>
          <a:p>
            <a:pPr marL="171450" indent="-171450">
              <a:spcBef>
                <a:spcPts val="600"/>
              </a:spcBef>
              <a:spcAft>
                <a:spcPts val="300"/>
              </a:spcAft>
              <a:buFont typeface="Wingdings" panose="05000000000000000000" pitchFamily="2" charset="2"/>
              <a:buChar char="ü"/>
            </a:pPr>
            <a:r>
              <a:rPr lang="el-GR" sz="1200" dirty="0">
                <a:latin typeface="+mn-lt"/>
              </a:rPr>
              <a:t>Θεσμοθετημένη μέριμνα για ευάλωτες και ευπαθείς ομάδες </a:t>
            </a:r>
          </a:p>
          <a:p>
            <a:pPr marL="171450" indent="-171450">
              <a:spcBef>
                <a:spcPts val="600"/>
              </a:spcBef>
              <a:spcAft>
                <a:spcPts val="300"/>
              </a:spcAft>
              <a:buFont typeface="Wingdings" panose="05000000000000000000" pitchFamily="2" charset="2"/>
              <a:buChar char="ü"/>
            </a:pPr>
            <a:r>
              <a:rPr lang="el-GR" sz="1200" dirty="0">
                <a:latin typeface="+mn-lt"/>
              </a:rPr>
              <a:t>Ψυχική Υγεία με έμφαση στο παιδί και τους ηλικιωμένους</a:t>
            </a:r>
          </a:p>
          <a:p>
            <a:pPr marL="171450" indent="-171450">
              <a:spcBef>
                <a:spcPts val="600"/>
              </a:spcBef>
              <a:spcAft>
                <a:spcPts val="300"/>
              </a:spcAft>
              <a:buFont typeface="Wingdings" panose="05000000000000000000" pitchFamily="2" charset="2"/>
              <a:buChar char="ü"/>
            </a:pPr>
            <a:r>
              <a:rPr lang="el-GR" sz="1200" dirty="0">
                <a:latin typeface="+mn-lt"/>
              </a:rPr>
              <a:t>Πρόληψη της </a:t>
            </a:r>
            <a:r>
              <a:rPr lang="el-GR" sz="1200" dirty="0" err="1">
                <a:latin typeface="+mn-lt"/>
              </a:rPr>
              <a:t>ασυλοποίησης</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Αναβάθμιση δεξιοτήτων του ανθρώπινου </a:t>
            </a:r>
            <a:r>
              <a:rPr lang="el-GR" sz="1200" dirty="0" smtClean="0">
                <a:latin typeface="+mn-lt"/>
              </a:rPr>
              <a:t>δυναμικού</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Νέες υπηρεσίες μακροχρόνιας φροντίδας</a:t>
            </a:r>
          </a:p>
          <a:p>
            <a:pPr marL="171450" indent="-171450">
              <a:spcBef>
                <a:spcPts val="600"/>
              </a:spcBef>
              <a:spcAft>
                <a:spcPts val="300"/>
              </a:spcAft>
              <a:buFont typeface="Wingdings" panose="05000000000000000000" pitchFamily="2" charset="2"/>
              <a:buChar char="ü"/>
            </a:pPr>
            <a:r>
              <a:rPr lang="el-GR" sz="1200" dirty="0">
                <a:latin typeface="+mn-lt"/>
              </a:rPr>
              <a:t>Προσαρμογή υπηρεσιών, υποδομών και ανθρώπινου κεφαλαίου</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9060823" y="985996"/>
            <a:ext cx="2160000" cy="43420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Υγειονομική Κάλυψη</a:t>
            </a:r>
          </a:p>
        </p:txBody>
      </p:sp>
      <p:sp>
        <p:nvSpPr>
          <p:cNvPr id="64" name="Freeform 24">
            <a:extLst>
              <a:ext uri="{FF2B5EF4-FFF2-40B4-BE49-F238E27FC236}">
                <a16:creationId xmlns:a16="http://schemas.microsoft.com/office/drawing/2014/main" xmlns="" id="{EB483C83-CC97-4BE4-824F-614FCE1A8154}"/>
              </a:ext>
            </a:extLst>
          </p:cNvPr>
          <p:cNvSpPr>
            <a:spLocks noChangeAspect="1" noEditPoints="1"/>
          </p:cNvSpPr>
          <p:nvPr/>
        </p:nvSpPr>
        <p:spPr bwMode="auto">
          <a:xfrm>
            <a:off x="6473662" y="1701948"/>
            <a:ext cx="559695" cy="559695"/>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xmlns="" id="{18A91889-E196-4826-8A58-B0BA6F90F967}"/>
              </a:ext>
            </a:extLst>
          </p:cNvPr>
          <p:cNvGrpSpPr>
            <a:grpSpLocks noChangeAspect="1"/>
          </p:cNvGrpSpPr>
          <p:nvPr/>
        </p:nvGrpSpPr>
        <p:grpSpPr>
          <a:xfrm>
            <a:off x="733898" y="1694822"/>
            <a:ext cx="571500" cy="578921"/>
            <a:chOff x="5380038" y="1219200"/>
            <a:chExt cx="122238" cy="123825"/>
          </a:xfrm>
          <a:solidFill>
            <a:schemeClr val="tx1"/>
          </a:solidFill>
        </p:grpSpPr>
        <p:sp>
          <p:nvSpPr>
            <p:cNvPr id="34" name="Freeform 99">
              <a:extLst>
                <a:ext uri="{FF2B5EF4-FFF2-40B4-BE49-F238E27FC236}">
                  <a16:creationId xmlns:a16="http://schemas.microsoft.com/office/drawing/2014/main" xmlns=""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00">
              <a:extLst>
                <a:ext uri="{FF2B5EF4-FFF2-40B4-BE49-F238E27FC236}">
                  <a16:creationId xmlns:a16="http://schemas.microsoft.com/office/drawing/2014/main" xmlns=""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1">
              <a:extLst>
                <a:ext uri="{FF2B5EF4-FFF2-40B4-BE49-F238E27FC236}">
                  <a16:creationId xmlns:a16="http://schemas.microsoft.com/office/drawing/2014/main" xmlns=""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2">
              <a:extLst>
                <a:ext uri="{FF2B5EF4-FFF2-40B4-BE49-F238E27FC236}">
                  <a16:creationId xmlns:a16="http://schemas.microsoft.com/office/drawing/2014/main" xmlns=""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xmlns="" id="{C4BE4B9B-5B27-478E-A837-FBDB257EEA04}"/>
              </a:ext>
            </a:extLst>
          </p:cNvPr>
          <p:cNvGrpSpPr>
            <a:grpSpLocks noChangeAspect="1"/>
          </p:cNvGrpSpPr>
          <p:nvPr/>
        </p:nvGrpSpPr>
        <p:grpSpPr>
          <a:xfrm>
            <a:off x="3590295" y="1642868"/>
            <a:ext cx="571500" cy="571500"/>
            <a:chOff x="3902075" y="4176713"/>
            <a:chExt cx="122238" cy="122238"/>
          </a:xfrm>
          <a:solidFill>
            <a:schemeClr val="tx1"/>
          </a:solidFill>
        </p:grpSpPr>
        <p:sp>
          <p:nvSpPr>
            <p:cNvPr id="47" name="Freeform 236">
              <a:extLst>
                <a:ext uri="{FF2B5EF4-FFF2-40B4-BE49-F238E27FC236}">
                  <a16:creationId xmlns:a16="http://schemas.microsoft.com/office/drawing/2014/main" xmlns="" id="{9774AFA2-057E-45F2-A461-F279D2132C9A}"/>
                </a:ext>
              </a:extLst>
            </p:cNvPr>
            <p:cNvSpPr>
              <a:spLocks noEditPoints="1"/>
            </p:cNvSpPr>
            <p:nvPr/>
          </p:nvSpPr>
          <p:spPr bwMode="auto">
            <a:xfrm>
              <a:off x="3902075" y="4176713"/>
              <a:ext cx="122238" cy="122238"/>
            </a:xfrm>
            <a:custGeom>
              <a:avLst/>
              <a:gdLst>
                <a:gd name="T0" fmla="*/ 77 w 77"/>
                <a:gd name="T1" fmla="*/ 11 h 77"/>
                <a:gd name="T2" fmla="*/ 62 w 77"/>
                <a:gd name="T3" fmla="*/ 11 h 77"/>
                <a:gd name="T4" fmla="*/ 62 w 77"/>
                <a:gd name="T5" fmla="*/ 0 h 77"/>
                <a:gd name="T6" fmla="*/ 44 w 77"/>
                <a:gd name="T7" fmla="*/ 0 h 77"/>
                <a:gd name="T8" fmla="*/ 44 w 77"/>
                <a:gd name="T9" fmla="*/ 5 h 77"/>
                <a:gd name="T10" fmla="*/ 29 w 77"/>
                <a:gd name="T11" fmla="*/ 5 h 77"/>
                <a:gd name="T12" fmla="*/ 29 w 77"/>
                <a:gd name="T13" fmla="*/ 13 h 77"/>
                <a:gd name="T14" fmla="*/ 18 w 77"/>
                <a:gd name="T15" fmla="*/ 13 h 77"/>
                <a:gd name="T16" fmla="*/ 18 w 77"/>
                <a:gd name="T17" fmla="*/ 0 h 77"/>
                <a:gd name="T18" fmla="*/ 0 w 77"/>
                <a:gd name="T19" fmla="*/ 0 h 77"/>
                <a:gd name="T20" fmla="*/ 0 w 77"/>
                <a:gd name="T21" fmla="*/ 77 h 77"/>
                <a:gd name="T22" fmla="*/ 77 w 77"/>
                <a:gd name="T23" fmla="*/ 77 h 77"/>
                <a:gd name="T24" fmla="*/ 77 w 77"/>
                <a:gd name="T25" fmla="*/ 11 h 77"/>
                <a:gd name="T26" fmla="*/ 14 w 77"/>
                <a:gd name="T27" fmla="*/ 67 h 77"/>
                <a:gd name="T28" fmla="*/ 3 w 77"/>
                <a:gd name="T29" fmla="*/ 67 h 77"/>
                <a:gd name="T30" fmla="*/ 3 w 77"/>
                <a:gd name="T31" fmla="*/ 10 h 77"/>
                <a:gd name="T32" fmla="*/ 14 w 77"/>
                <a:gd name="T33" fmla="*/ 10 h 77"/>
                <a:gd name="T34" fmla="*/ 14 w 77"/>
                <a:gd name="T35" fmla="*/ 67 h 77"/>
                <a:gd name="T36" fmla="*/ 14 w 77"/>
                <a:gd name="T37" fmla="*/ 3 h 77"/>
                <a:gd name="T38" fmla="*/ 14 w 77"/>
                <a:gd name="T39" fmla="*/ 7 h 77"/>
                <a:gd name="T40" fmla="*/ 3 w 77"/>
                <a:gd name="T41" fmla="*/ 7 h 77"/>
                <a:gd name="T42" fmla="*/ 3 w 77"/>
                <a:gd name="T43" fmla="*/ 3 h 77"/>
                <a:gd name="T44" fmla="*/ 14 w 77"/>
                <a:gd name="T45" fmla="*/ 3 h 77"/>
                <a:gd name="T46" fmla="*/ 3 w 77"/>
                <a:gd name="T47" fmla="*/ 74 h 77"/>
                <a:gd name="T48" fmla="*/ 3 w 77"/>
                <a:gd name="T49" fmla="*/ 70 h 77"/>
                <a:gd name="T50" fmla="*/ 14 w 77"/>
                <a:gd name="T51" fmla="*/ 70 h 77"/>
                <a:gd name="T52" fmla="*/ 14 w 77"/>
                <a:gd name="T53" fmla="*/ 74 h 77"/>
                <a:gd name="T54" fmla="*/ 3 w 77"/>
                <a:gd name="T55" fmla="*/ 74 h 77"/>
                <a:gd name="T56" fmla="*/ 18 w 77"/>
                <a:gd name="T57" fmla="*/ 74 h 77"/>
                <a:gd name="T58" fmla="*/ 18 w 77"/>
                <a:gd name="T59" fmla="*/ 17 h 77"/>
                <a:gd name="T60" fmla="*/ 29 w 77"/>
                <a:gd name="T61" fmla="*/ 17 h 77"/>
                <a:gd name="T62" fmla="*/ 29 w 77"/>
                <a:gd name="T63" fmla="*/ 74 h 77"/>
                <a:gd name="T64" fmla="*/ 18 w 77"/>
                <a:gd name="T65" fmla="*/ 74 h 77"/>
                <a:gd name="T66" fmla="*/ 33 w 77"/>
                <a:gd name="T67" fmla="*/ 74 h 77"/>
                <a:gd name="T68" fmla="*/ 33 w 77"/>
                <a:gd name="T69" fmla="*/ 8 h 77"/>
                <a:gd name="T70" fmla="*/ 44 w 77"/>
                <a:gd name="T71" fmla="*/ 8 h 77"/>
                <a:gd name="T72" fmla="*/ 44 w 77"/>
                <a:gd name="T73" fmla="*/ 74 h 77"/>
                <a:gd name="T74" fmla="*/ 33 w 77"/>
                <a:gd name="T75" fmla="*/ 74 h 77"/>
                <a:gd name="T76" fmla="*/ 47 w 77"/>
                <a:gd name="T77" fmla="*/ 10 h 77"/>
                <a:gd name="T78" fmla="*/ 59 w 77"/>
                <a:gd name="T79" fmla="*/ 10 h 77"/>
                <a:gd name="T80" fmla="*/ 59 w 77"/>
                <a:gd name="T81" fmla="*/ 67 h 77"/>
                <a:gd name="T82" fmla="*/ 47 w 77"/>
                <a:gd name="T83" fmla="*/ 67 h 77"/>
                <a:gd name="T84" fmla="*/ 47 w 77"/>
                <a:gd name="T85" fmla="*/ 10 h 77"/>
                <a:gd name="T86" fmla="*/ 59 w 77"/>
                <a:gd name="T87" fmla="*/ 3 h 77"/>
                <a:gd name="T88" fmla="*/ 59 w 77"/>
                <a:gd name="T89" fmla="*/ 7 h 77"/>
                <a:gd name="T90" fmla="*/ 47 w 77"/>
                <a:gd name="T91" fmla="*/ 7 h 77"/>
                <a:gd name="T92" fmla="*/ 47 w 77"/>
                <a:gd name="T93" fmla="*/ 3 h 77"/>
                <a:gd name="T94" fmla="*/ 59 w 77"/>
                <a:gd name="T95" fmla="*/ 3 h 77"/>
                <a:gd name="T96" fmla="*/ 47 w 77"/>
                <a:gd name="T97" fmla="*/ 74 h 77"/>
                <a:gd name="T98" fmla="*/ 47 w 77"/>
                <a:gd name="T99" fmla="*/ 70 h 77"/>
                <a:gd name="T100" fmla="*/ 59 w 77"/>
                <a:gd name="T101" fmla="*/ 70 h 77"/>
                <a:gd name="T102" fmla="*/ 59 w 77"/>
                <a:gd name="T103" fmla="*/ 74 h 77"/>
                <a:gd name="T104" fmla="*/ 47 w 77"/>
                <a:gd name="T105" fmla="*/ 74 h 77"/>
                <a:gd name="T106" fmla="*/ 62 w 77"/>
                <a:gd name="T107" fmla="*/ 74 h 77"/>
                <a:gd name="T108" fmla="*/ 62 w 77"/>
                <a:gd name="T109" fmla="*/ 14 h 77"/>
                <a:gd name="T110" fmla="*/ 74 w 77"/>
                <a:gd name="T111" fmla="*/ 14 h 77"/>
                <a:gd name="T112" fmla="*/ 74 w 77"/>
                <a:gd name="T113" fmla="*/ 74 h 77"/>
                <a:gd name="T114" fmla="*/ 62 w 77"/>
                <a:gd name="T115"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7">
                  <a:moveTo>
                    <a:pt x="77" y="11"/>
                  </a:moveTo>
                  <a:lnTo>
                    <a:pt x="62" y="11"/>
                  </a:lnTo>
                  <a:lnTo>
                    <a:pt x="62" y="0"/>
                  </a:lnTo>
                  <a:lnTo>
                    <a:pt x="44" y="0"/>
                  </a:lnTo>
                  <a:lnTo>
                    <a:pt x="44" y="5"/>
                  </a:lnTo>
                  <a:lnTo>
                    <a:pt x="29" y="5"/>
                  </a:lnTo>
                  <a:lnTo>
                    <a:pt x="29" y="13"/>
                  </a:lnTo>
                  <a:lnTo>
                    <a:pt x="18" y="13"/>
                  </a:lnTo>
                  <a:lnTo>
                    <a:pt x="18" y="0"/>
                  </a:lnTo>
                  <a:lnTo>
                    <a:pt x="0" y="0"/>
                  </a:lnTo>
                  <a:lnTo>
                    <a:pt x="0" y="77"/>
                  </a:lnTo>
                  <a:lnTo>
                    <a:pt x="77" y="77"/>
                  </a:lnTo>
                  <a:lnTo>
                    <a:pt x="77" y="11"/>
                  </a:lnTo>
                  <a:close/>
                  <a:moveTo>
                    <a:pt x="14" y="67"/>
                  </a:moveTo>
                  <a:lnTo>
                    <a:pt x="3" y="67"/>
                  </a:lnTo>
                  <a:lnTo>
                    <a:pt x="3" y="10"/>
                  </a:lnTo>
                  <a:lnTo>
                    <a:pt x="14" y="10"/>
                  </a:lnTo>
                  <a:lnTo>
                    <a:pt x="14" y="67"/>
                  </a:lnTo>
                  <a:close/>
                  <a:moveTo>
                    <a:pt x="14" y="3"/>
                  </a:moveTo>
                  <a:lnTo>
                    <a:pt x="14" y="7"/>
                  </a:lnTo>
                  <a:lnTo>
                    <a:pt x="3" y="7"/>
                  </a:lnTo>
                  <a:lnTo>
                    <a:pt x="3" y="3"/>
                  </a:lnTo>
                  <a:lnTo>
                    <a:pt x="14" y="3"/>
                  </a:lnTo>
                  <a:close/>
                  <a:moveTo>
                    <a:pt x="3" y="74"/>
                  </a:moveTo>
                  <a:lnTo>
                    <a:pt x="3" y="70"/>
                  </a:lnTo>
                  <a:lnTo>
                    <a:pt x="14" y="70"/>
                  </a:lnTo>
                  <a:lnTo>
                    <a:pt x="14" y="74"/>
                  </a:lnTo>
                  <a:lnTo>
                    <a:pt x="3" y="74"/>
                  </a:lnTo>
                  <a:close/>
                  <a:moveTo>
                    <a:pt x="18" y="74"/>
                  </a:moveTo>
                  <a:lnTo>
                    <a:pt x="18" y="17"/>
                  </a:lnTo>
                  <a:lnTo>
                    <a:pt x="29" y="17"/>
                  </a:lnTo>
                  <a:lnTo>
                    <a:pt x="29" y="74"/>
                  </a:lnTo>
                  <a:lnTo>
                    <a:pt x="18" y="74"/>
                  </a:lnTo>
                  <a:close/>
                  <a:moveTo>
                    <a:pt x="33" y="74"/>
                  </a:moveTo>
                  <a:lnTo>
                    <a:pt x="33" y="8"/>
                  </a:lnTo>
                  <a:lnTo>
                    <a:pt x="44" y="8"/>
                  </a:lnTo>
                  <a:lnTo>
                    <a:pt x="44" y="74"/>
                  </a:lnTo>
                  <a:lnTo>
                    <a:pt x="33" y="74"/>
                  </a:lnTo>
                  <a:close/>
                  <a:moveTo>
                    <a:pt x="47" y="10"/>
                  </a:moveTo>
                  <a:lnTo>
                    <a:pt x="59" y="10"/>
                  </a:lnTo>
                  <a:lnTo>
                    <a:pt x="59" y="67"/>
                  </a:lnTo>
                  <a:lnTo>
                    <a:pt x="47" y="67"/>
                  </a:lnTo>
                  <a:lnTo>
                    <a:pt x="47" y="10"/>
                  </a:lnTo>
                  <a:close/>
                  <a:moveTo>
                    <a:pt x="59" y="3"/>
                  </a:moveTo>
                  <a:lnTo>
                    <a:pt x="59" y="7"/>
                  </a:lnTo>
                  <a:lnTo>
                    <a:pt x="47" y="7"/>
                  </a:lnTo>
                  <a:lnTo>
                    <a:pt x="47" y="3"/>
                  </a:lnTo>
                  <a:lnTo>
                    <a:pt x="59" y="3"/>
                  </a:lnTo>
                  <a:close/>
                  <a:moveTo>
                    <a:pt x="47" y="74"/>
                  </a:moveTo>
                  <a:lnTo>
                    <a:pt x="47" y="70"/>
                  </a:lnTo>
                  <a:lnTo>
                    <a:pt x="59" y="70"/>
                  </a:lnTo>
                  <a:lnTo>
                    <a:pt x="59" y="74"/>
                  </a:lnTo>
                  <a:lnTo>
                    <a:pt x="47" y="74"/>
                  </a:lnTo>
                  <a:close/>
                  <a:moveTo>
                    <a:pt x="62" y="74"/>
                  </a:moveTo>
                  <a:lnTo>
                    <a:pt x="62" y="14"/>
                  </a:lnTo>
                  <a:lnTo>
                    <a:pt x="74" y="14"/>
                  </a:lnTo>
                  <a:lnTo>
                    <a:pt x="74" y="74"/>
                  </a:lnTo>
                  <a:lnTo>
                    <a:pt x="62"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xmlns="" id="{2E1B1E38-6C7A-49AC-AC5C-94A3F73AFB4E}"/>
                </a:ext>
              </a:extLst>
            </p:cNvPr>
            <p:cNvSpPr>
              <a:spLocks noChangeArrowheads="1"/>
            </p:cNvSpPr>
            <p:nvPr/>
          </p:nvSpPr>
          <p:spPr bwMode="auto">
            <a:xfrm>
              <a:off x="3956050" y="4283075"/>
              <a:ext cx="14288" cy="47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xmlns="" id="{D1434829-13DE-4D14-BBB6-EF2B53DDB466}"/>
                </a:ext>
              </a:extLst>
            </p:cNvPr>
            <p:cNvSpPr>
              <a:spLocks noChangeArrowheads="1"/>
            </p:cNvSpPr>
            <p:nvPr/>
          </p:nvSpPr>
          <p:spPr bwMode="auto">
            <a:xfrm>
              <a:off x="3956050" y="4273550"/>
              <a:ext cx="14288" cy="47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xmlns="" id="{2D6836DE-929F-42E6-B9E2-DE47A2C4D75D}"/>
                </a:ext>
              </a:extLst>
            </p:cNvPr>
            <p:cNvSpPr>
              <a:spLocks noChangeArrowheads="1"/>
            </p:cNvSpPr>
            <p:nvPr/>
          </p:nvSpPr>
          <p:spPr bwMode="auto">
            <a:xfrm>
              <a:off x="3956050" y="4202113"/>
              <a:ext cx="14288" cy="47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xmlns="" id="{14F0132A-436F-4E18-9883-D865A4326DBA}"/>
              </a:ext>
            </a:extLst>
          </p:cNvPr>
          <p:cNvSpPr txBox="1"/>
          <p:nvPr/>
        </p:nvSpPr>
        <p:spPr>
          <a:xfrm>
            <a:off x="657220" y="4665235"/>
            <a:ext cx="2313638" cy="1800493"/>
          </a:xfrm>
          <a:prstGeom prst="rect">
            <a:avLst/>
          </a:prstGeom>
          <a:noFill/>
        </p:spPr>
        <p:txBody>
          <a:bodyPr wrap="square" rtlCol="0">
            <a:spAutoFit/>
          </a:bodyPr>
          <a:lstStyle/>
          <a:p>
            <a:pPr marL="265113" lvl="8" indent="-265113">
              <a:spcBef>
                <a:spcPts val="600"/>
              </a:spcBef>
              <a:spcAft>
                <a:spcPts val="300"/>
              </a:spcAft>
              <a:buFont typeface="Arial" panose="020B0604020202020204" pitchFamily="34" charset="0"/>
              <a:buChar char="•"/>
            </a:pPr>
            <a:r>
              <a:rPr lang="el-GR" sz="1200" dirty="0" err="1">
                <a:latin typeface="+mn-lt"/>
              </a:rPr>
              <a:t>NEETs</a:t>
            </a:r>
            <a:r>
              <a:rPr lang="el-GR" sz="1200" dirty="0">
                <a:latin typeface="+mn-lt"/>
              </a:rPr>
              <a:t> 15-29, </a:t>
            </a:r>
          </a:p>
          <a:p>
            <a:pPr marL="265113" lvl="6" indent="-265113">
              <a:spcBef>
                <a:spcPts val="600"/>
              </a:spcBef>
              <a:spcAft>
                <a:spcPts val="300"/>
              </a:spcAft>
              <a:buFont typeface="Arial" panose="020B0604020202020204" pitchFamily="34" charset="0"/>
              <a:buChar char="•"/>
            </a:pPr>
            <a:r>
              <a:rPr lang="el-GR" sz="1200" dirty="0">
                <a:latin typeface="+mn-lt"/>
              </a:rPr>
              <a:t>Μακροχρόνια άνεργους, άνεργους </a:t>
            </a:r>
          </a:p>
          <a:p>
            <a:pPr marL="265113" lvl="6" indent="-265113">
              <a:spcBef>
                <a:spcPts val="600"/>
              </a:spcBef>
              <a:spcAft>
                <a:spcPts val="300"/>
              </a:spcAft>
              <a:buFont typeface="Arial" panose="020B0604020202020204" pitchFamily="34" charset="0"/>
              <a:buChar char="•"/>
            </a:pPr>
            <a:r>
              <a:rPr lang="el-GR" sz="1200" dirty="0">
                <a:latin typeface="+mn-lt"/>
              </a:rPr>
              <a:t>Μετανάστες &amp; δικαιούχους διεθνούς προστασίας</a:t>
            </a:r>
          </a:p>
          <a:p>
            <a:pPr marL="265113" lvl="6" indent="-265113">
              <a:spcBef>
                <a:spcPts val="600"/>
              </a:spcBef>
              <a:spcAft>
                <a:spcPts val="300"/>
              </a:spcAft>
              <a:buFont typeface="Arial" panose="020B0604020202020204" pitchFamily="34" charset="0"/>
              <a:buChar char="•"/>
            </a:pPr>
            <a:r>
              <a:rPr lang="el-GR" sz="1200" dirty="0" err="1">
                <a:latin typeface="+mn-lt"/>
              </a:rPr>
              <a:t>ΑμεΑ</a:t>
            </a:r>
            <a:endParaRPr lang="el-GR" sz="1200" dirty="0">
              <a:latin typeface="+mn-lt"/>
            </a:endParaRPr>
          </a:p>
          <a:p>
            <a:endParaRPr lang="el-GR" dirty="0"/>
          </a:p>
        </p:txBody>
      </p:sp>
      <p:sp>
        <p:nvSpPr>
          <p:cNvPr id="57" name="Freeform 23">
            <a:extLst>
              <a:ext uri="{FF2B5EF4-FFF2-40B4-BE49-F238E27FC236}">
                <a16:creationId xmlns:a16="http://schemas.microsoft.com/office/drawing/2014/main" xmlns="" id="{C3FD8449-0BC0-49EC-A69E-70A1879BFF2F}"/>
              </a:ext>
            </a:extLst>
          </p:cNvPr>
          <p:cNvSpPr>
            <a:spLocks noChangeAspect="1" noEditPoints="1"/>
          </p:cNvSpPr>
          <p:nvPr/>
        </p:nvSpPr>
        <p:spPr bwMode="auto">
          <a:xfrm>
            <a:off x="9114385" y="1661812"/>
            <a:ext cx="571500" cy="572944"/>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D04A02"/>
              </a:solidFill>
              <a:effectLst/>
              <a:uLnTx/>
              <a:uFillTx/>
              <a:latin typeface="Calibri" panose="020F0502020204030204"/>
              <a:ea typeface="+mn-ea"/>
              <a:cs typeface="+mn-cs"/>
            </a:endParaRPr>
          </a:p>
        </p:txBody>
      </p:sp>
      <p:sp>
        <p:nvSpPr>
          <p:cNvPr id="52" name="Google Shape;1111;p22">
            <a:extLst>
              <a:ext uri="{FF2B5EF4-FFF2-40B4-BE49-F238E27FC236}">
                <a16:creationId xmlns:a16="http://schemas.microsoft.com/office/drawing/2014/main" xmlns="" id="{87ECB9D3-DCFD-4EDD-89E6-38AC20BCDB0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14</a:t>
            </a:fld>
            <a:endParaRPr lang="el-GR" sz="1000">
              <a:solidFill>
                <a:schemeClr val="tx1"/>
              </a:solidFill>
              <a:latin typeface="Calibri "/>
            </a:endParaRPr>
          </a:p>
        </p:txBody>
      </p:sp>
    </p:spTree>
    <p:extLst>
      <p:ext uri="{BB962C8B-B14F-4D97-AF65-F5344CB8AC3E}">
        <p14:creationId xmlns:p14="http://schemas.microsoft.com/office/powerpoint/2010/main" xmlns="" val="272131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2592215785"/>
              </p:ext>
            </p:extLst>
          </p:nvPr>
        </p:nvGraphicFramePr>
        <p:xfrm>
          <a:off x="1588" y="1588"/>
          <a:ext cx="1588" cy="1588"/>
        </p:xfrm>
        <a:graphic>
          <a:graphicData uri="http://schemas.openxmlformats.org/presentationml/2006/ole">
            <p:oleObj spid="_x0000_s43117" name="think-cell Slide" r:id="rId4" imgW="360" imgH="360" progId="">
              <p:embed/>
            </p:oleObj>
          </a:graphicData>
        </a:graphic>
      </p:graphicFrame>
      <p:sp>
        <p:nvSpPr>
          <p:cNvPr id="1110" name="Google Shape;1110;p22"/>
          <p:cNvSpPr txBox="1">
            <a:spLocks noGrp="1"/>
          </p:cNvSpPr>
          <p:nvPr>
            <p:ph type="title" idx="4294967295"/>
          </p:nvPr>
        </p:nvSpPr>
        <p:spPr>
          <a:xfrm>
            <a:off x="0" y="27770"/>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ΣΠ5 «Μια Ευρώπη πιο κοντά στους πολίτες της»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837883" y="1261881"/>
            <a:ext cx="3024000" cy="519762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Διασφάλιση ποιοτικών συνθηκών διαβίωσης </a:t>
            </a:r>
          </a:p>
          <a:p>
            <a:pPr marL="171450" indent="-171450">
              <a:spcBef>
                <a:spcPts val="600"/>
              </a:spcBef>
              <a:spcAft>
                <a:spcPts val="300"/>
              </a:spcAft>
              <a:buFont typeface="Wingdings" panose="05000000000000000000" pitchFamily="2" charset="2"/>
              <a:buChar char="ü"/>
            </a:pPr>
            <a:r>
              <a:rPr lang="el-GR" sz="1200" dirty="0">
                <a:latin typeface="+mn-lt"/>
              </a:rPr>
              <a:t>Επενδύσεις υποδομών προσβασιμότητας και συνδεσιμότητας </a:t>
            </a:r>
          </a:p>
          <a:p>
            <a:pPr marL="171450" indent="-171450">
              <a:spcBef>
                <a:spcPts val="600"/>
              </a:spcBef>
              <a:spcAft>
                <a:spcPts val="300"/>
              </a:spcAft>
              <a:buFont typeface="Wingdings" panose="05000000000000000000" pitchFamily="2" charset="2"/>
              <a:buChar char="ü"/>
            </a:pPr>
            <a:r>
              <a:rPr lang="el-GR" sz="1200" dirty="0">
                <a:latin typeface="+mn-lt"/>
              </a:rPr>
              <a:t>Εφαρμογή ολιστικών παρεμβάσεων </a:t>
            </a:r>
          </a:p>
          <a:p>
            <a:pPr marL="171450" indent="-171450">
              <a:spcBef>
                <a:spcPts val="600"/>
              </a:spcBef>
              <a:spcAft>
                <a:spcPts val="300"/>
              </a:spcAft>
              <a:buFont typeface="Wingdings" panose="05000000000000000000" pitchFamily="2" charset="2"/>
              <a:buChar char="ü"/>
            </a:pPr>
            <a:r>
              <a:rPr lang="el-GR" sz="1200" dirty="0">
                <a:latin typeface="+mn-lt"/>
              </a:rPr>
              <a:t>Ολοκληρωμένες Χωρικές Επενδύσεις (ΟΧΕ) </a:t>
            </a:r>
          </a:p>
          <a:p>
            <a:pPr>
              <a:spcBef>
                <a:spcPts val="300"/>
              </a:spcBef>
              <a:spcAft>
                <a:spcPts val="300"/>
              </a:spcAft>
            </a:pPr>
            <a:r>
              <a:rPr lang="el-GR" altLang="en-US" sz="1200" dirty="0">
                <a:solidFill>
                  <a:schemeClr val="tx1"/>
                </a:solidFill>
                <a:latin typeface="+mn-lt"/>
                <a:cs typeface="Arial" panose="020B0604020202020204" pitchFamily="34" charset="0"/>
              </a:rPr>
              <a:t>Εφαρμόσιμες περιοχές με:</a:t>
            </a:r>
          </a:p>
          <a:p>
            <a:pPr marL="171450" indent="-171450">
              <a:spcBef>
                <a:spcPts val="300"/>
              </a:spcBef>
              <a:spcAft>
                <a:spcPts val="300"/>
              </a:spcAft>
              <a:buFont typeface="Arial" panose="020B0604020202020204" pitchFamily="34" charset="0"/>
              <a:buChar char="•"/>
            </a:pPr>
            <a:r>
              <a:rPr lang="el-GR" sz="1200" dirty="0">
                <a:latin typeface="+mn-lt"/>
              </a:rPr>
              <a:t>Αναπτυξιακή υστέρηση, μείωση πληθυσμού και ύπαρξη σημαντικών εμποδίων ανάπτυξης</a:t>
            </a:r>
          </a:p>
          <a:p>
            <a:pPr marL="171450" indent="-171450">
              <a:spcBef>
                <a:spcPts val="300"/>
              </a:spcBef>
              <a:spcAft>
                <a:spcPts val="300"/>
              </a:spcAft>
              <a:buFont typeface="Arial" panose="020B0604020202020204" pitchFamily="34" charset="0"/>
              <a:buChar char="•"/>
            </a:pPr>
            <a:r>
              <a:rPr lang="el-GR" sz="1200" dirty="0">
                <a:latin typeface="+mn-lt"/>
              </a:rPr>
              <a:t>Ύπαρξη περιορισμένων διασυνδέσεων</a:t>
            </a:r>
          </a:p>
          <a:p>
            <a:pPr marL="171450" indent="-171450">
              <a:spcBef>
                <a:spcPts val="300"/>
              </a:spcBef>
              <a:spcAft>
                <a:spcPts val="300"/>
              </a:spcAft>
              <a:buFont typeface="Arial" panose="020B0604020202020204" pitchFamily="34" charset="0"/>
              <a:buChar char="•"/>
            </a:pPr>
            <a:r>
              <a:rPr lang="el-GR" sz="1200" dirty="0">
                <a:latin typeface="+mn-lt"/>
              </a:rPr>
              <a:t>Ύπαρξη προϋποθέσεων για ανάπτυξη δικτύων οικονομικών </a:t>
            </a:r>
            <a:r>
              <a:rPr lang="el-GR" sz="1200" dirty="0" smtClean="0">
                <a:latin typeface="+mn-lt"/>
              </a:rPr>
              <a:t>δραστηριοτήτων</a:t>
            </a:r>
            <a:endParaRPr lang="el-GR" sz="1200" dirty="0">
              <a:latin typeface="+mn-lt"/>
            </a:endParaRPr>
          </a:p>
          <a:p>
            <a:pPr marL="171450" indent="-171450">
              <a:spcBef>
                <a:spcPts val="300"/>
              </a:spcBef>
              <a:spcAft>
                <a:spcPts val="300"/>
              </a:spcAft>
              <a:buFont typeface="Arial" panose="020B0604020202020204" pitchFamily="34" charset="0"/>
              <a:buChar char="•"/>
            </a:pPr>
            <a:r>
              <a:rPr lang="el-GR" sz="1200" dirty="0">
                <a:latin typeface="+mn-lt"/>
              </a:rPr>
              <a:t>Ύπαρξη αξιόλογων πολιτιστικών και φυσικών πόρων</a:t>
            </a:r>
            <a:endParaRPr lang="el-GR"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880065" y="1045248"/>
            <a:ext cx="2444989" cy="487815"/>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Βιώσιμη Ανάπτυξη</a:t>
            </a:r>
          </a:p>
        </p:txBody>
      </p:sp>
      <p:sp>
        <p:nvSpPr>
          <p:cNvPr id="37" name="Freeform 74">
            <a:extLst>
              <a:ext uri="{FF2B5EF4-FFF2-40B4-BE49-F238E27FC236}">
                <a16:creationId xmlns:a16="http://schemas.microsoft.com/office/drawing/2014/main" xmlns="" id="{7E5BE1B6-0E9C-44AB-969F-8275F557459E}"/>
              </a:ext>
            </a:extLst>
          </p:cNvPr>
          <p:cNvSpPr>
            <a:spLocks noEditPoints="1"/>
          </p:cNvSpPr>
          <p:nvPr/>
        </p:nvSpPr>
        <p:spPr bwMode="auto">
          <a:xfrm>
            <a:off x="4643844" y="2406749"/>
            <a:ext cx="850189"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4594550" y="1285473"/>
            <a:ext cx="3024000" cy="5197622"/>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sz="1200" dirty="0">
                <a:latin typeface="+mn-lt"/>
              </a:rPr>
              <a:t>Ολοκληρωμένες παρεμβάσεις σε αστικές περιοχές </a:t>
            </a:r>
          </a:p>
          <a:p>
            <a:pPr>
              <a:spcBef>
                <a:spcPts val="600"/>
              </a:spcBef>
              <a:spcAft>
                <a:spcPts val="600"/>
              </a:spcAft>
            </a:pPr>
            <a:r>
              <a:rPr lang="el-GR" sz="1200" dirty="0">
                <a:latin typeface="+mn-lt"/>
              </a:rPr>
              <a:t>Ως αστικές περιοχές νοούνται:</a:t>
            </a:r>
          </a:p>
          <a:p>
            <a:pPr marL="171450" lvl="0" indent="-171450">
              <a:spcBef>
                <a:spcPts val="600"/>
              </a:spcBef>
              <a:spcAft>
                <a:spcPts val="600"/>
              </a:spcAft>
              <a:buFont typeface="Arial" panose="020B0604020202020204" pitchFamily="34" charset="0"/>
              <a:buChar char="•"/>
            </a:pPr>
            <a:r>
              <a:rPr lang="el-GR" sz="1200" dirty="0">
                <a:latin typeface="+mn-lt"/>
              </a:rPr>
              <a:t>Αστικές περιοχές με πρόβλεψη για ολοκληρωμένες αστικές παρεμβάσεις από Περιφερειακά Χωροταξικά Πλαίσια</a:t>
            </a:r>
          </a:p>
          <a:p>
            <a:pPr marL="171450" lvl="0" indent="-171450">
              <a:spcBef>
                <a:spcPts val="600"/>
              </a:spcBef>
              <a:spcAft>
                <a:spcPts val="600"/>
              </a:spcAft>
              <a:buFont typeface="Arial" panose="020B0604020202020204" pitchFamily="34" charset="0"/>
              <a:buChar char="•"/>
            </a:pPr>
            <a:r>
              <a:rPr lang="el-GR" sz="1200" dirty="0">
                <a:latin typeface="+mn-lt"/>
              </a:rPr>
              <a:t>Οικιστικές ενότητες ή πόλεις που αναπτύσσονται σε μία ή περισσότερες Δημοτικές Ενότητες με πληθυσμό &gt; 50.000 κατοίκους</a:t>
            </a:r>
          </a:p>
          <a:p>
            <a:pPr marL="171450" lvl="0" indent="-171450">
              <a:spcBef>
                <a:spcPts val="600"/>
              </a:spcBef>
              <a:spcAft>
                <a:spcPts val="600"/>
              </a:spcAft>
              <a:buFont typeface="Arial" panose="020B0604020202020204" pitchFamily="34" charset="0"/>
              <a:buChar char="•"/>
            </a:pPr>
            <a:r>
              <a:rPr lang="el-GR" sz="1200" dirty="0">
                <a:latin typeface="+mn-lt"/>
              </a:rPr>
              <a:t>Πόλεις-έδρες Περιφερειακών Ενοτήτων που δεν καλύπτονται από τα παραπάνω, με σημαίνοντα λειτουργικό ρόλο αστικού κέντρου</a:t>
            </a: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8260103" y="1286539"/>
            <a:ext cx="3024000" cy="5196556"/>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altLang="en-US" sz="1200" dirty="0">
                <a:latin typeface="+mn-lt"/>
              </a:rPr>
              <a:t>Ολοκληρωμένες παρεμβάσεις στις αγροτικές περιοχές με έμφαση σε ορεινές, νησιωτικές και παράκτιες περιοχές</a:t>
            </a:r>
          </a:p>
          <a:p>
            <a:pPr marL="171450" indent="-171450">
              <a:spcBef>
                <a:spcPts val="600"/>
              </a:spcBef>
              <a:spcAft>
                <a:spcPts val="600"/>
              </a:spcAft>
              <a:buFont typeface="Wingdings" panose="05000000000000000000" pitchFamily="2" charset="2"/>
              <a:buChar char="ü"/>
            </a:pPr>
            <a:r>
              <a:rPr lang="el-GR" sz="1200" dirty="0">
                <a:latin typeface="+mn-lt"/>
              </a:rPr>
              <a:t>Σε νησιωτικές περιοχές θα ληφθεί υπόψη η πρωτοβουλία για τα “</a:t>
            </a:r>
            <a:r>
              <a:rPr lang="en-US" sz="1200" dirty="0" err="1">
                <a:latin typeface="+mn-lt"/>
              </a:rPr>
              <a:t>GReco</a:t>
            </a:r>
            <a:r>
              <a:rPr lang="en-US" sz="1200" dirty="0">
                <a:latin typeface="+mn-lt"/>
              </a:rPr>
              <a:t> Islands</a:t>
            </a:r>
            <a:r>
              <a:rPr lang="el-GR" sz="1200" dirty="0">
                <a:latin typeface="+mn-lt"/>
              </a:rPr>
              <a:t>” </a:t>
            </a:r>
          </a:p>
          <a:p>
            <a:pPr marL="171450" indent="-171450">
              <a:spcBef>
                <a:spcPts val="600"/>
              </a:spcBef>
              <a:spcAft>
                <a:spcPts val="600"/>
              </a:spcAft>
              <a:buFont typeface="Wingdings" panose="05000000000000000000" pitchFamily="2" charset="2"/>
              <a:buChar char="ü"/>
            </a:pPr>
            <a:r>
              <a:rPr lang="el-GR" sz="1200" dirty="0">
                <a:latin typeface="+mn-lt"/>
              </a:rPr>
              <a:t>Προώθηση συνεργασίας των παρεμβάσεων από όλα τα Προγράμματα</a:t>
            </a:r>
            <a:endParaRPr lang="el-GR" altLang="en-US" sz="1200" dirty="0">
              <a:latin typeface="+mn-lt"/>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8260104" y="1045248"/>
            <a:ext cx="2589856" cy="51140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Αγροτικές </a:t>
            </a:r>
            <a:r>
              <a:rPr lang="en-US" b="1" dirty="0" smtClean="0">
                <a:solidFill>
                  <a:prstClr val="white"/>
                </a:solidFill>
                <a:latin typeface="+mn-lt"/>
                <a:sym typeface="Georgia"/>
              </a:rPr>
              <a:t> </a:t>
            </a:r>
            <a:r>
              <a:rPr lang="el-GR" b="1" dirty="0" smtClean="0">
                <a:solidFill>
                  <a:prstClr val="white"/>
                </a:solidFill>
                <a:latin typeface="+mn-lt"/>
                <a:sym typeface="Georgia"/>
              </a:rPr>
              <a:t>και νησιωτικές περιοχές </a:t>
            </a:r>
            <a:endParaRPr lang="el-GR" b="1" dirty="0">
              <a:solidFill>
                <a:prstClr val="white"/>
              </a:solidFill>
              <a:latin typeface="+mn-lt"/>
              <a:sym typeface="Georgia"/>
            </a:endParaRP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4562243" y="1068842"/>
            <a:ext cx="2578389" cy="487814"/>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Αστικές περιοχές</a:t>
            </a:r>
          </a:p>
        </p:txBody>
      </p:sp>
      <p:sp>
        <p:nvSpPr>
          <p:cNvPr id="27" name="Freeform 75">
            <a:extLst>
              <a:ext uri="{FF2B5EF4-FFF2-40B4-BE49-F238E27FC236}">
                <a16:creationId xmlns:a16="http://schemas.microsoft.com/office/drawing/2014/main" xmlns="" id="{F9AEB0D9-B1AF-4817-895C-0B0727E35257}"/>
              </a:ext>
            </a:extLst>
          </p:cNvPr>
          <p:cNvSpPr>
            <a:spLocks noChangeAspect="1" noEditPoints="1"/>
          </p:cNvSpPr>
          <p:nvPr/>
        </p:nvSpPr>
        <p:spPr bwMode="auto">
          <a:xfrm>
            <a:off x="1151731" y="1779505"/>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68">
            <a:extLst>
              <a:ext uri="{FF2B5EF4-FFF2-40B4-BE49-F238E27FC236}">
                <a16:creationId xmlns:a16="http://schemas.microsoft.com/office/drawing/2014/main" xmlns="" id="{B3FA83A8-4DD8-412E-9B98-E85C2CB02C22}"/>
              </a:ext>
            </a:extLst>
          </p:cNvPr>
          <p:cNvSpPr>
            <a:spLocks noChangeAspect="1" noEditPoints="1"/>
          </p:cNvSpPr>
          <p:nvPr/>
        </p:nvSpPr>
        <p:spPr bwMode="auto">
          <a:xfrm>
            <a:off x="8506506"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xmlns="" id="{948E4992-870D-4E01-948F-60AA6D4499C7}"/>
              </a:ext>
            </a:extLst>
          </p:cNvPr>
          <p:cNvGrpSpPr>
            <a:grpSpLocks noChangeAspect="1"/>
          </p:cNvGrpSpPr>
          <p:nvPr/>
        </p:nvGrpSpPr>
        <p:grpSpPr>
          <a:xfrm>
            <a:off x="4824653" y="1835249"/>
            <a:ext cx="571500" cy="571500"/>
            <a:chOff x="2424113" y="4176713"/>
            <a:chExt cx="122238" cy="122238"/>
          </a:xfrm>
          <a:solidFill>
            <a:schemeClr val="tx1"/>
          </a:solidFill>
        </p:grpSpPr>
        <p:sp>
          <p:nvSpPr>
            <p:cNvPr id="47" name="Freeform 231">
              <a:extLst>
                <a:ext uri="{FF2B5EF4-FFF2-40B4-BE49-F238E27FC236}">
                  <a16:creationId xmlns:a16="http://schemas.microsoft.com/office/drawing/2014/main" xmlns="" id="{01F11BAF-58DF-468F-B2E3-BE3E958F6475}"/>
                </a:ext>
              </a:extLst>
            </p:cNvPr>
            <p:cNvSpPr>
              <a:spLocks noEditPoints="1"/>
            </p:cNvSpPr>
            <p:nvPr/>
          </p:nvSpPr>
          <p:spPr bwMode="auto">
            <a:xfrm>
              <a:off x="248285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32">
              <a:extLst>
                <a:ext uri="{FF2B5EF4-FFF2-40B4-BE49-F238E27FC236}">
                  <a16:creationId xmlns:a16="http://schemas.microsoft.com/office/drawing/2014/main" xmlns="" id="{956CEDC7-92A4-4FDF-AF81-5A38DC800FD5}"/>
                </a:ext>
              </a:extLst>
            </p:cNvPr>
            <p:cNvSpPr>
              <a:spLocks noEditPoints="1"/>
            </p:cNvSpPr>
            <p:nvPr/>
          </p:nvSpPr>
          <p:spPr bwMode="auto">
            <a:xfrm>
              <a:off x="250190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33">
              <a:extLst>
                <a:ext uri="{FF2B5EF4-FFF2-40B4-BE49-F238E27FC236}">
                  <a16:creationId xmlns:a16="http://schemas.microsoft.com/office/drawing/2014/main" xmlns="" id="{C24E6A89-A7F4-444B-BE7A-932A333B319C}"/>
                </a:ext>
              </a:extLst>
            </p:cNvPr>
            <p:cNvSpPr>
              <a:spLocks noEditPoints="1"/>
            </p:cNvSpPr>
            <p:nvPr/>
          </p:nvSpPr>
          <p:spPr bwMode="auto">
            <a:xfrm>
              <a:off x="2463800" y="4251325"/>
              <a:ext cx="4763" cy="39688"/>
            </a:xfrm>
            <a:custGeom>
              <a:avLst/>
              <a:gdLst>
                <a:gd name="T0" fmla="*/ 3 w 3"/>
                <a:gd name="T1" fmla="*/ 25 h 25"/>
                <a:gd name="T2" fmla="*/ 0 w 3"/>
                <a:gd name="T3" fmla="*/ 25 h 25"/>
                <a:gd name="T4" fmla="*/ 0 w 3"/>
                <a:gd name="T5" fmla="*/ 21 h 25"/>
                <a:gd name="T6" fmla="*/ 3 w 3"/>
                <a:gd name="T7" fmla="*/ 21 h 25"/>
                <a:gd name="T8" fmla="*/ 3 w 3"/>
                <a:gd name="T9" fmla="*/ 25 h 25"/>
                <a:gd name="T10" fmla="*/ 3 w 3"/>
                <a:gd name="T11" fmla="*/ 14 h 25"/>
                <a:gd name="T12" fmla="*/ 0 w 3"/>
                <a:gd name="T13" fmla="*/ 14 h 25"/>
                <a:gd name="T14" fmla="*/ 0 w 3"/>
                <a:gd name="T15" fmla="*/ 11 h 25"/>
                <a:gd name="T16" fmla="*/ 3 w 3"/>
                <a:gd name="T17" fmla="*/ 11 h 25"/>
                <a:gd name="T18" fmla="*/ 3 w 3"/>
                <a:gd name="T19" fmla="*/ 14 h 25"/>
                <a:gd name="T20" fmla="*/ 3 w 3"/>
                <a:gd name="T21" fmla="*/ 3 h 25"/>
                <a:gd name="T22" fmla="*/ 0 w 3"/>
                <a:gd name="T23" fmla="*/ 3 h 25"/>
                <a:gd name="T24" fmla="*/ 0 w 3"/>
                <a:gd name="T25" fmla="*/ 0 h 25"/>
                <a:gd name="T26" fmla="*/ 3 w 3"/>
                <a:gd name="T27" fmla="*/ 0 h 25"/>
                <a:gd name="T28" fmla="*/ 3 w 3"/>
                <a:gd name="T2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5">
                  <a:moveTo>
                    <a:pt x="3" y="25"/>
                  </a:moveTo>
                  <a:lnTo>
                    <a:pt x="0" y="25"/>
                  </a:lnTo>
                  <a:lnTo>
                    <a:pt x="0" y="21"/>
                  </a:lnTo>
                  <a:lnTo>
                    <a:pt x="3" y="21"/>
                  </a:lnTo>
                  <a:lnTo>
                    <a:pt x="3" y="25"/>
                  </a:lnTo>
                  <a:close/>
                  <a:moveTo>
                    <a:pt x="3" y="14"/>
                  </a:moveTo>
                  <a:lnTo>
                    <a:pt x="0" y="14"/>
                  </a:lnTo>
                  <a:lnTo>
                    <a:pt x="0" y="11"/>
                  </a:lnTo>
                  <a:lnTo>
                    <a:pt x="3" y="11"/>
                  </a:lnTo>
                  <a:lnTo>
                    <a:pt x="3" y="14"/>
                  </a:lnTo>
                  <a:close/>
                  <a:moveTo>
                    <a:pt x="3" y="3"/>
                  </a:moveTo>
                  <a:lnTo>
                    <a:pt x="0" y="3"/>
                  </a:lnTo>
                  <a:lnTo>
                    <a:pt x="0" y="0"/>
                  </a:lnTo>
                  <a:lnTo>
                    <a:pt x="3" y="0"/>
                  </a:lnTo>
                  <a:lnTo>
                    <a:pt x="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34">
              <a:extLst>
                <a:ext uri="{FF2B5EF4-FFF2-40B4-BE49-F238E27FC236}">
                  <a16:creationId xmlns:a16="http://schemas.microsoft.com/office/drawing/2014/main" xmlns="" id="{E4E9C696-7525-4FF7-904A-92B9FACC7839}"/>
                </a:ext>
              </a:extLst>
            </p:cNvPr>
            <p:cNvSpPr>
              <a:spLocks noEditPoints="1"/>
            </p:cNvSpPr>
            <p:nvPr/>
          </p:nvSpPr>
          <p:spPr bwMode="auto">
            <a:xfrm>
              <a:off x="2424113" y="4176713"/>
              <a:ext cx="122238" cy="122238"/>
            </a:xfrm>
            <a:custGeom>
              <a:avLst/>
              <a:gdLst>
                <a:gd name="T0" fmla="*/ 0 w 77"/>
                <a:gd name="T1" fmla="*/ 0 h 77"/>
                <a:gd name="T2" fmla="*/ 0 w 77"/>
                <a:gd name="T3" fmla="*/ 77 h 77"/>
                <a:gd name="T4" fmla="*/ 17 w 77"/>
                <a:gd name="T5" fmla="*/ 77 h 77"/>
                <a:gd name="T6" fmla="*/ 17 w 77"/>
                <a:gd name="T7" fmla="*/ 71 h 77"/>
                <a:gd name="T8" fmla="*/ 17 w 77"/>
                <a:gd name="T9" fmla="*/ 71 h 77"/>
                <a:gd name="T10" fmla="*/ 17 w 77"/>
                <a:gd name="T11" fmla="*/ 39 h 77"/>
                <a:gd name="T12" fmla="*/ 28 w 77"/>
                <a:gd name="T13" fmla="*/ 39 h 77"/>
                <a:gd name="T14" fmla="*/ 28 w 77"/>
                <a:gd name="T15" fmla="*/ 18 h 77"/>
                <a:gd name="T16" fmla="*/ 60 w 77"/>
                <a:gd name="T17" fmla="*/ 18 h 77"/>
                <a:gd name="T18" fmla="*/ 60 w 77"/>
                <a:gd name="T19" fmla="*/ 74 h 77"/>
                <a:gd name="T20" fmla="*/ 60 w 77"/>
                <a:gd name="T21" fmla="*/ 74 h 77"/>
                <a:gd name="T22" fmla="*/ 60 w 77"/>
                <a:gd name="T23" fmla="*/ 77 h 77"/>
                <a:gd name="T24" fmla="*/ 77 w 77"/>
                <a:gd name="T25" fmla="*/ 77 h 77"/>
                <a:gd name="T26" fmla="*/ 77 w 77"/>
                <a:gd name="T27" fmla="*/ 0 h 77"/>
                <a:gd name="T28" fmla="*/ 0 w 77"/>
                <a:gd name="T29" fmla="*/ 0 h 77"/>
                <a:gd name="T30" fmla="*/ 74 w 77"/>
                <a:gd name="T31" fmla="*/ 74 h 77"/>
                <a:gd name="T32" fmla="*/ 63 w 77"/>
                <a:gd name="T33" fmla="*/ 74 h 77"/>
                <a:gd name="T34" fmla="*/ 63 w 77"/>
                <a:gd name="T35" fmla="*/ 15 h 77"/>
                <a:gd name="T36" fmla="*/ 25 w 77"/>
                <a:gd name="T37" fmla="*/ 15 h 77"/>
                <a:gd name="T38" fmla="*/ 25 w 77"/>
                <a:gd name="T39" fmla="*/ 36 h 77"/>
                <a:gd name="T40" fmla="*/ 14 w 77"/>
                <a:gd name="T41" fmla="*/ 36 h 77"/>
                <a:gd name="T42" fmla="*/ 14 w 77"/>
                <a:gd name="T43" fmla="*/ 74 h 77"/>
                <a:gd name="T44" fmla="*/ 3 w 77"/>
                <a:gd name="T45" fmla="*/ 74 h 77"/>
                <a:gd name="T46" fmla="*/ 3 w 77"/>
                <a:gd name="T47" fmla="*/ 3 h 77"/>
                <a:gd name="T48" fmla="*/ 74 w 77"/>
                <a:gd name="T49" fmla="*/ 3 h 77"/>
                <a:gd name="T50" fmla="*/ 74 w 77"/>
                <a:gd name="T5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7">
                  <a:moveTo>
                    <a:pt x="0" y="0"/>
                  </a:moveTo>
                  <a:lnTo>
                    <a:pt x="0" y="77"/>
                  </a:lnTo>
                  <a:lnTo>
                    <a:pt x="17" y="77"/>
                  </a:lnTo>
                  <a:lnTo>
                    <a:pt x="17" y="71"/>
                  </a:lnTo>
                  <a:lnTo>
                    <a:pt x="17" y="71"/>
                  </a:lnTo>
                  <a:lnTo>
                    <a:pt x="17" y="39"/>
                  </a:lnTo>
                  <a:lnTo>
                    <a:pt x="28" y="39"/>
                  </a:lnTo>
                  <a:lnTo>
                    <a:pt x="28" y="18"/>
                  </a:lnTo>
                  <a:lnTo>
                    <a:pt x="60" y="18"/>
                  </a:lnTo>
                  <a:lnTo>
                    <a:pt x="60" y="74"/>
                  </a:lnTo>
                  <a:lnTo>
                    <a:pt x="60" y="74"/>
                  </a:lnTo>
                  <a:lnTo>
                    <a:pt x="60" y="77"/>
                  </a:lnTo>
                  <a:lnTo>
                    <a:pt x="77" y="77"/>
                  </a:lnTo>
                  <a:lnTo>
                    <a:pt x="77" y="0"/>
                  </a:lnTo>
                  <a:lnTo>
                    <a:pt x="0" y="0"/>
                  </a:lnTo>
                  <a:close/>
                  <a:moveTo>
                    <a:pt x="74" y="74"/>
                  </a:moveTo>
                  <a:lnTo>
                    <a:pt x="63" y="74"/>
                  </a:lnTo>
                  <a:lnTo>
                    <a:pt x="63" y="15"/>
                  </a:lnTo>
                  <a:lnTo>
                    <a:pt x="25" y="15"/>
                  </a:lnTo>
                  <a:lnTo>
                    <a:pt x="25" y="36"/>
                  </a:lnTo>
                  <a:lnTo>
                    <a:pt x="14" y="36"/>
                  </a:lnTo>
                  <a:lnTo>
                    <a:pt x="14" y="74"/>
                  </a:ln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Google Shape;1111;p22">
            <a:extLst>
              <a:ext uri="{FF2B5EF4-FFF2-40B4-BE49-F238E27FC236}">
                <a16:creationId xmlns:a16="http://schemas.microsoft.com/office/drawing/2014/main" xmlns="" id="{A9FA07CF-203E-49E8-BC4E-3E21D768F22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15</a:t>
            </a:fld>
            <a:endParaRPr lang="el-GR" sz="1000">
              <a:solidFill>
                <a:schemeClr val="tx1"/>
              </a:solidFill>
              <a:latin typeface="Calibri "/>
            </a:endParaRPr>
          </a:p>
        </p:txBody>
      </p:sp>
    </p:spTree>
    <p:extLst>
      <p:ext uri="{BB962C8B-B14F-4D97-AF65-F5344CB8AC3E}">
        <p14:creationId xmlns:p14="http://schemas.microsoft.com/office/powerpoint/2010/main" xmlns="" val="352122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730161429"/>
              </p:ext>
            </p:extLst>
          </p:nvPr>
        </p:nvGraphicFramePr>
        <p:xfrm>
          <a:off x="1588" y="1588"/>
          <a:ext cx="1588" cy="1588"/>
        </p:xfrm>
        <a:graphic>
          <a:graphicData uri="http://schemas.openxmlformats.org/presentationml/2006/ole">
            <p:oleObj spid="_x0000_s44141"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t"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Ειδικός στόχος «Δίκαιη </a:t>
            </a:r>
            <a:r>
              <a:rPr lang="el-GR" sz="2400" b="1">
                <a:solidFill>
                  <a:schemeClr val="bg1"/>
                </a:solidFill>
                <a:latin typeface="Calibri" panose="020F0502020204030204" pitchFamily="34" charset="0"/>
                <a:ea typeface="Tahoma" panose="020B0604030504040204" pitchFamily="34" charset="0"/>
                <a:cs typeface="Tahoma" panose="020B0604030504040204" pitchFamily="34" charset="0"/>
                <a:sym typeface="Arial"/>
              </a:rPr>
              <a:t>Μετάβαση</a:t>
            </a:r>
            <a:r>
              <a:rPr lang="el-GR" sz="2400" b="1"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(€1.375.059.412)</a:t>
            </a:r>
            <a:endParaRPr sz="2400"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xmlns="" id="{23262E58-AC8E-46B6-A9DE-B81B0B84C776}"/>
              </a:ext>
            </a:extLst>
          </p:cNvPr>
          <p:cNvSpPr/>
          <p:nvPr/>
        </p:nvSpPr>
        <p:spPr>
          <a:xfrm>
            <a:off x="219038" y="1355751"/>
            <a:ext cx="2122287" cy="151071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cs typeface="Arial" panose="020B0604020202020204" pitchFamily="34" charset="0"/>
            </a:endParaRPr>
          </a:p>
        </p:txBody>
      </p:sp>
      <p:sp>
        <p:nvSpPr>
          <p:cNvPr id="15" name="Rectangle: Diagonal Corners Snipped 14">
            <a:extLst>
              <a:ext uri="{FF2B5EF4-FFF2-40B4-BE49-F238E27FC236}">
                <a16:creationId xmlns:a16="http://schemas.microsoft.com/office/drawing/2014/main" xmlns="" id="{AAC27F50-9977-4ED7-93D9-3AB17C1B5B90}"/>
              </a:ext>
            </a:extLst>
          </p:cNvPr>
          <p:cNvSpPr/>
          <p:nvPr/>
        </p:nvSpPr>
        <p:spPr>
          <a:xfrm>
            <a:off x="280143" y="1204267"/>
            <a:ext cx="1923285"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Καθαρή ενέργεια </a:t>
            </a:r>
          </a:p>
        </p:txBody>
      </p:sp>
      <p:grpSp>
        <p:nvGrpSpPr>
          <p:cNvPr id="39" name="Group 38">
            <a:extLst>
              <a:ext uri="{FF2B5EF4-FFF2-40B4-BE49-F238E27FC236}">
                <a16:creationId xmlns:a16="http://schemas.microsoft.com/office/drawing/2014/main" xmlns=""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xmlns=""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xmlns=""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xmlns=""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xmlns=""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xmlns="" id="{EEE4F2E2-4783-437D-AF9E-FBC9D3945986}"/>
              </a:ext>
            </a:extLst>
          </p:cNvPr>
          <p:cNvSpPr/>
          <p:nvPr/>
        </p:nvSpPr>
        <p:spPr>
          <a:xfrm>
            <a:off x="2558888" y="1316280"/>
            <a:ext cx="2122288" cy="1550183"/>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45" name="Google Shape;703;p5">
            <a:extLst>
              <a:ext uri="{FF2B5EF4-FFF2-40B4-BE49-F238E27FC236}">
                <a16:creationId xmlns:a16="http://schemas.microsoft.com/office/drawing/2014/main" xmlns="" id="{F2D55660-2E8D-4AAD-964B-5BF2F0DFD10D}"/>
              </a:ext>
            </a:extLst>
          </p:cNvPr>
          <p:cNvSpPr/>
          <p:nvPr/>
        </p:nvSpPr>
        <p:spPr>
          <a:xfrm>
            <a:off x="4950834" y="1291060"/>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5" name="Rectangle: Diagonal Corners Snipped 24">
            <a:extLst>
              <a:ext uri="{FF2B5EF4-FFF2-40B4-BE49-F238E27FC236}">
                <a16:creationId xmlns:a16="http://schemas.microsoft.com/office/drawing/2014/main" xmlns="" id="{D0E5D249-26CB-4751-B709-B497D57A91BD}"/>
              </a:ext>
            </a:extLst>
          </p:cNvPr>
          <p:cNvSpPr/>
          <p:nvPr/>
        </p:nvSpPr>
        <p:spPr>
          <a:xfrm>
            <a:off x="5006231" y="1198035"/>
            <a:ext cx="2011493"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Βιώσιμος τουρισμός</a:t>
            </a:r>
          </a:p>
        </p:txBody>
      </p:sp>
      <p:sp>
        <p:nvSpPr>
          <p:cNvPr id="17" name="Rectangle: Diagonal Corners Snipped 16">
            <a:extLst>
              <a:ext uri="{FF2B5EF4-FFF2-40B4-BE49-F238E27FC236}">
                <a16:creationId xmlns:a16="http://schemas.microsoft.com/office/drawing/2014/main" xmlns="" id="{678035A9-F54F-40BD-9F96-51CB3B71D29F}"/>
              </a:ext>
            </a:extLst>
          </p:cNvPr>
          <p:cNvSpPr/>
          <p:nvPr/>
        </p:nvSpPr>
        <p:spPr>
          <a:xfrm>
            <a:off x="2606493" y="1188788"/>
            <a:ext cx="1939074"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Έξυπνη αγροτική παραγωγή</a:t>
            </a:r>
          </a:p>
        </p:txBody>
      </p:sp>
      <p:sp>
        <p:nvSpPr>
          <p:cNvPr id="50" name="Google Shape;703;p5">
            <a:extLst>
              <a:ext uri="{FF2B5EF4-FFF2-40B4-BE49-F238E27FC236}">
                <a16:creationId xmlns:a16="http://schemas.microsoft.com/office/drawing/2014/main" xmlns="" id="{06BD16F7-F07E-44CE-A9BB-D01B20EDF75E}"/>
              </a:ext>
            </a:extLst>
          </p:cNvPr>
          <p:cNvSpPr/>
          <p:nvPr/>
        </p:nvSpPr>
        <p:spPr>
          <a:xfrm>
            <a:off x="7268879" y="1294133"/>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0" name="Rectangle: Diagonal Corners Snipped 19">
            <a:extLst>
              <a:ext uri="{FF2B5EF4-FFF2-40B4-BE49-F238E27FC236}">
                <a16:creationId xmlns:a16="http://schemas.microsoft.com/office/drawing/2014/main" xmlns="" id="{531B82E8-38E3-4048-B8E1-726A6E0AF9EA}"/>
              </a:ext>
            </a:extLst>
          </p:cNvPr>
          <p:cNvSpPr/>
          <p:nvPr/>
        </p:nvSpPr>
        <p:spPr>
          <a:xfrm>
            <a:off x="7324569" y="1198035"/>
            <a:ext cx="1969557"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mn-lt"/>
                <a:ea typeface="+mn-ea"/>
                <a:sym typeface="Georgia"/>
              </a:rPr>
              <a:t>Βιοτεχνία-βιομηχανία-εμπόριο</a:t>
            </a:r>
          </a:p>
        </p:txBody>
      </p:sp>
      <p:sp>
        <p:nvSpPr>
          <p:cNvPr id="31" name="Google Shape;703;p5">
            <a:extLst>
              <a:ext uri="{FF2B5EF4-FFF2-40B4-BE49-F238E27FC236}">
                <a16:creationId xmlns:a16="http://schemas.microsoft.com/office/drawing/2014/main" xmlns="" id="{3660897D-C25C-4F0E-BAF4-07B52CCB0B1F}"/>
              </a:ext>
            </a:extLst>
          </p:cNvPr>
          <p:cNvSpPr/>
          <p:nvPr/>
        </p:nvSpPr>
        <p:spPr>
          <a:xfrm>
            <a:off x="9611034" y="1294133"/>
            <a:ext cx="2253819"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32" name="Rectangle: Diagonal Corners Snipped 31">
            <a:extLst>
              <a:ext uri="{FF2B5EF4-FFF2-40B4-BE49-F238E27FC236}">
                <a16:creationId xmlns:a16="http://schemas.microsoft.com/office/drawing/2014/main" xmlns="" id="{5A26FB9D-3C3B-4BA7-9923-DC7AB5DA9C20}"/>
              </a:ext>
            </a:extLst>
          </p:cNvPr>
          <p:cNvSpPr/>
          <p:nvPr/>
        </p:nvSpPr>
        <p:spPr>
          <a:xfrm>
            <a:off x="9650504" y="1237829"/>
            <a:ext cx="2068669" cy="56364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Τεχνολογία-εκπαίδευση</a:t>
            </a:r>
          </a:p>
        </p:txBody>
      </p:sp>
      <p:sp>
        <p:nvSpPr>
          <p:cNvPr id="52" name="Freeform 296">
            <a:extLst>
              <a:ext uri="{FF2B5EF4-FFF2-40B4-BE49-F238E27FC236}">
                <a16:creationId xmlns:a16="http://schemas.microsoft.com/office/drawing/2014/main" xmlns="" id="{43EA8AC5-26A5-409F-804F-7480E717909D}"/>
              </a:ext>
            </a:extLst>
          </p:cNvPr>
          <p:cNvSpPr>
            <a:spLocks noChangeAspect="1" noEditPoints="1"/>
          </p:cNvSpPr>
          <p:nvPr/>
        </p:nvSpPr>
        <p:spPr bwMode="auto">
          <a:xfrm>
            <a:off x="440741" y="1852339"/>
            <a:ext cx="571500" cy="571500"/>
          </a:xfrm>
          <a:custGeom>
            <a:avLst/>
            <a:gdLst>
              <a:gd name="T0" fmla="*/ 216 w 299"/>
              <a:gd name="T1" fmla="*/ 0 h 299"/>
              <a:gd name="T2" fmla="*/ 216 w 299"/>
              <a:gd name="T3" fmla="*/ 0 h 299"/>
              <a:gd name="T4" fmla="*/ 192 w 299"/>
              <a:gd name="T5" fmla="*/ 0 h 299"/>
              <a:gd name="T6" fmla="*/ 156 w 299"/>
              <a:gd name="T7" fmla="*/ 104 h 299"/>
              <a:gd name="T8" fmla="*/ 210 w 299"/>
              <a:gd name="T9" fmla="*/ 104 h 299"/>
              <a:gd name="T10" fmla="*/ 127 w 299"/>
              <a:gd name="T11" fmla="*/ 208 h 299"/>
              <a:gd name="T12" fmla="*/ 153 w 299"/>
              <a:gd name="T13" fmla="*/ 132 h 299"/>
              <a:gd name="T14" fmla="*/ 108 w 299"/>
              <a:gd name="T15" fmla="*/ 131 h 299"/>
              <a:gd name="T16" fmla="*/ 151 w 299"/>
              <a:gd name="T17" fmla="*/ 6 h 299"/>
              <a:gd name="T18" fmla="*/ 153 w 299"/>
              <a:gd name="T19" fmla="*/ 0 h 299"/>
              <a:gd name="T20" fmla="*/ 140 w 299"/>
              <a:gd name="T21" fmla="*/ 0 h 299"/>
              <a:gd name="T22" fmla="*/ 124 w 299"/>
              <a:gd name="T23" fmla="*/ 0 h 299"/>
              <a:gd name="T24" fmla="*/ 0 w 299"/>
              <a:gd name="T25" fmla="*/ 0 h 299"/>
              <a:gd name="T26" fmla="*/ 0 w 299"/>
              <a:gd name="T27" fmla="*/ 299 h 299"/>
              <a:gd name="T28" fmla="*/ 299 w 299"/>
              <a:gd name="T29" fmla="*/ 299 h 299"/>
              <a:gd name="T30" fmla="*/ 299 w 299"/>
              <a:gd name="T31" fmla="*/ 0 h 299"/>
              <a:gd name="T32" fmla="*/ 216 w 299"/>
              <a:gd name="T33" fmla="*/ 0 h 299"/>
              <a:gd name="T34" fmla="*/ 286 w 299"/>
              <a:gd name="T35" fmla="*/ 287 h 299"/>
              <a:gd name="T36" fmla="*/ 13 w 299"/>
              <a:gd name="T37" fmla="*/ 287 h 299"/>
              <a:gd name="T38" fmla="*/ 13 w 299"/>
              <a:gd name="T39" fmla="*/ 13 h 299"/>
              <a:gd name="T40" fmla="*/ 135 w 299"/>
              <a:gd name="T41" fmla="*/ 13 h 299"/>
              <a:gd name="T42" fmla="*/ 135 w 299"/>
              <a:gd name="T43" fmla="*/ 13 h 299"/>
              <a:gd name="T44" fmla="*/ 90 w 299"/>
              <a:gd name="T45" fmla="*/ 144 h 299"/>
              <a:gd name="T46" fmla="*/ 135 w 299"/>
              <a:gd name="T47" fmla="*/ 144 h 299"/>
              <a:gd name="T48" fmla="*/ 92 w 299"/>
              <a:gd name="T49" fmla="*/ 272 h 299"/>
              <a:gd name="T50" fmla="*/ 237 w 299"/>
              <a:gd name="T51" fmla="*/ 91 h 299"/>
              <a:gd name="T52" fmla="*/ 174 w 299"/>
              <a:gd name="T53" fmla="*/ 91 h 299"/>
              <a:gd name="T54" fmla="*/ 201 w 299"/>
              <a:gd name="T55" fmla="*/ 13 h 299"/>
              <a:gd name="T56" fmla="*/ 286 w 299"/>
              <a:gd name="T57" fmla="*/ 13 h 299"/>
              <a:gd name="T58" fmla="*/ 286 w 299"/>
              <a:gd name="T59" fmla="*/ 2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299">
                <a:moveTo>
                  <a:pt x="216" y="0"/>
                </a:moveTo>
                <a:lnTo>
                  <a:pt x="216" y="0"/>
                </a:lnTo>
                <a:lnTo>
                  <a:pt x="192" y="0"/>
                </a:lnTo>
                <a:lnTo>
                  <a:pt x="156" y="104"/>
                </a:lnTo>
                <a:lnTo>
                  <a:pt x="210" y="104"/>
                </a:lnTo>
                <a:lnTo>
                  <a:pt x="127" y="208"/>
                </a:lnTo>
                <a:lnTo>
                  <a:pt x="153" y="132"/>
                </a:lnTo>
                <a:lnTo>
                  <a:pt x="108" y="131"/>
                </a:lnTo>
                <a:lnTo>
                  <a:pt x="151" y="6"/>
                </a:lnTo>
                <a:lnTo>
                  <a:pt x="153" y="0"/>
                </a:lnTo>
                <a:lnTo>
                  <a:pt x="140" y="0"/>
                </a:lnTo>
                <a:lnTo>
                  <a:pt x="124" y="0"/>
                </a:lnTo>
                <a:lnTo>
                  <a:pt x="0" y="0"/>
                </a:lnTo>
                <a:lnTo>
                  <a:pt x="0" y="299"/>
                </a:lnTo>
                <a:lnTo>
                  <a:pt x="299" y="299"/>
                </a:lnTo>
                <a:lnTo>
                  <a:pt x="299" y="0"/>
                </a:lnTo>
                <a:lnTo>
                  <a:pt x="216" y="0"/>
                </a:lnTo>
                <a:close/>
                <a:moveTo>
                  <a:pt x="286" y="287"/>
                </a:moveTo>
                <a:lnTo>
                  <a:pt x="13" y="287"/>
                </a:lnTo>
                <a:lnTo>
                  <a:pt x="13" y="13"/>
                </a:lnTo>
                <a:lnTo>
                  <a:pt x="135" y="13"/>
                </a:lnTo>
                <a:lnTo>
                  <a:pt x="135" y="13"/>
                </a:lnTo>
                <a:lnTo>
                  <a:pt x="90" y="144"/>
                </a:lnTo>
                <a:lnTo>
                  <a:pt x="135" y="144"/>
                </a:lnTo>
                <a:lnTo>
                  <a:pt x="92" y="272"/>
                </a:lnTo>
                <a:lnTo>
                  <a:pt x="237" y="91"/>
                </a:lnTo>
                <a:lnTo>
                  <a:pt x="174" y="91"/>
                </a:lnTo>
                <a:lnTo>
                  <a:pt x="201" y="13"/>
                </a:lnTo>
                <a:lnTo>
                  <a:pt x="286" y="13"/>
                </a:lnTo>
                <a:lnTo>
                  <a:pt x="286" y="287"/>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2">
            <a:extLst>
              <a:ext uri="{FF2B5EF4-FFF2-40B4-BE49-F238E27FC236}">
                <a16:creationId xmlns:a16="http://schemas.microsoft.com/office/drawing/2014/main" xmlns="" id="{7448D449-B334-40C2-8439-42A0B34D921C}"/>
              </a:ext>
            </a:extLst>
          </p:cNvPr>
          <p:cNvSpPr>
            <a:spLocks noChangeAspect="1" noEditPoints="1"/>
          </p:cNvSpPr>
          <p:nvPr/>
        </p:nvSpPr>
        <p:spPr bwMode="auto">
          <a:xfrm>
            <a:off x="2783872" y="1845952"/>
            <a:ext cx="571500" cy="571500"/>
          </a:xfrm>
          <a:custGeom>
            <a:avLst/>
            <a:gdLst>
              <a:gd name="T0" fmla="*/ 0 w 576"/>
              <a:gd name="T1" fmla="*/ 576 h 576"/>
              <a:gd name="T2" fmla="*/ 576 w 576"/>
              <a:gd name="T3" fmla="*/ 0 h 576"/>
              <a:gd name="T4" fmla="*/ 551 w 576"/>
              <a:gd name="T5" fmla="*/ 551 h 576"/>
              <a:gd name="T6" fmla="*/ 25 w 576"/>
              <a:gd name="T7" fmla="*/ 498 h 576"/>
              <a:gd name="T8" fmla="*/ 551 w 576"/>
              <a:gd name="T9" fmla="*/ 551 h 576"/>
              <a:gd name="T10" fmla="*/ 425 w 576"/>
              <a:gd name="T11" fmla="*/ 473 h 576"/>
              <a:gd name="T12" fmla="*/ 521 w 576"/>
              <a:gd name="T13" fmla="*/ 348 h 576"/>
              <a:gd name="T14" fmla="*/ 508 w 576"/>
              <a:gd name="T15" fmla="*/ 336 h 576"/>
              <a:gd name="T16" fmla="*/ 425 w 576"/>
              <a:gd name="T17" fmla="*/ 330 h 576"/>
              <a:gd name="T18" fmla="*/ 521 w 576"/>
              <a:gd name="T19" fmla="*/ 210 h 576"/>
              <a:gd name="T20" fmla="*/ 425 w 576"/>
              <a:gd name="T21" fmla="*/ 248 h 576"/>
              <a:gd name="T22" fmla="*/ 521 w 576"/>
              <a:gd name="T23" fmla="*/ 96 h 576"/>
              <a:gd name="T24" fmla="*/ 508 w 576"/>
              <a:gd name="T25" fmla="*/ 83 h 576"/>
              <a:gd name="T26" fmla="*/ 316 w 576"/>
              <a:gd name="T27" fmla="*/ 83 h 576"/>
              <a:gd name="T28" fmla="*/ 303 w 576"/>
              <a:gd name="T29" fmla="*/ 96 h 576"/>
              <a:gd name="T30" fmla="*/ 400 w 576"/>
              <a:gd name="T31" fmla="*/ 204 h 576"/>
              <a:gd name="T32" fmla="*/ 316 w 576"/>
              <a:gd name="T33" fmla="*/ 210 h 576"/>
              <a:gd name="T34" fmla="*/ 303 w 576"/>
              <a:gd name="T35" fmla="*/ 222 h 576"/>
              <a:gd name="T36" fmla="*/ 400 w 576"/>
              <a:gd name="T37" fmla="*/ 331 h 576"/>
              <a:gd name="T38" fmla="*/ 316 w 576"/>
              <a:gd name="T39" fmla="*/ 336 h 576"/>
              <a:gd name="T40" fmla="*/ 303 w 576"/>
              <a:gd name="T41" fmla="*/ 348 h 576"/>
              <a:gd name="T42" fmla="*/ 400 w 576"/>
              <a:gd name="T43" fmla="*/ 457 h 576"/>
              <a:gd name="T44" fmla="*/ 179 w 576"/>
              <a:gd name="T45" fmla="*/ 473 h 576"/>
              <a:gd name="T46" fmla="*/ 275 w 576"/>
              <a:gd name="T47" fmla="*/ 348 h 576"/>
              <a:gd name="T48" fmla="*/ 263 w 576"/>
              <a:gd name="T49" fmla="*/ 336 h 576"/>
              <a:gd name="T50" fmla="*/ 179 w 576"/>
              <a:gd name="T51" fmla="*/ 331 h 576"/>
              <a:gd name="T52" fmla="*/ 276 w 576"/>
              <a:gd name="T53" fmla="*/ 210 h 576"/>
              <a:gd name="T54" fmla="*/ 167 w 576"/>
              <a:gd name="T55" fmla="*/ 268 h 576"/>
              <a:gd name="T56" fmla="*/ 58 w 576"/>
              <a:gd name="T57" fmla="*/ 210 h 576"/>
              <a:gd name="T58" fmla="*/ 155 w 576"/>
              <a:gd name="T59" fmla="*/ 331 h 576"/>
              <a:gd name="T60" fmla="*/ 155 w 576"/>
              <a:gd name="T61" fmla="*/ 375 h 576"/>
              <a:gd name="T62" fmla="*/ 58 w 576"/>
              <a:gd name="T63" fmla="*/ 336 h 576"/>
              <a:gd name="T64" fmla="*/ 155 w 576"/>
              <a:gd name="T65" fmla="*/ 456 h 576"/>
              <a:gd name="T66" fmla="*/ 155 w 576"/>
              <a:gd name="T67" fmla="*/ 473 h 576"/>
              <a:gd name="T68" fmla="*/ 25 w 576"/>
              <a:gd name="T69" fmla="*/ 24 h 576"/>
              <a:gd name="T70" fmla="*/ 551 w 576"/>
              <a:gd name="T71" fmla="*/ 473 h 576"/>
              <a:gd name="T72" fmla="*/ 495 w 576"/>
              <a:gd name="T73" fmla="*/ 361 h 576"/>
              <a:gd name="T74" fmla="*/ 425 w 576"/>
              <a:gd name="T75" fmla="*/ 305 h 576"/>
              <a:gd name="T76" fmla="*/ 425 w 576"/>
              <a:gd name="T77" fmla="*/ 305 h 576"/>
              <a:gd name="T78" fmla="*/ 495 w 576"/>
              <a:gd name="T79" fmla="*/ 109 h 576"/>
              <a:gd name="T80" fmla="*/ 399 w 576"/>
              <a:gd name="T81" fmla="*/ 179 h 576"/>
              <a:gd name="T82" fmla="*/ 399 w 576"/>
              <a:gd name="T83" fmla="*/ 179 h 576"/>
              <a:gd name="T84" fmla="*/ 329 w 576"/>
              <a:gd name="T85" fmla="*/ 235 h 576"/>
              <a:gd name="T86" fmla="*/ 399 w 576"/>
              <a:gd name="T87" fmla="*/ 431 h 576"/>
              <a:gd name="T88" fmla="*/ 399 w 576"/>
              <a:gd name="T89" fmla="*/ 431 h 576"/>
              <a:gd name="T90" fmla="*/ 250 w 576"/>
              <a:gd name="T91" fmla="*/ 361 h 576"/>
              <a:gd name="T92" fmla="*/ 180 w 576"/>
              <a:gd name="T93" fmla="*/ 306 h 576"/>
              <a:gd name="T94" fmla="*/ 180 w 576"/>
              <a:gd name="T95" fmla="*/ 306 h 576"/>
              <a:gd name="T96" fmla="*/ 83 w 576"/>
              <a:gd name="T97" fmla="*/ 236 h 576"/>
              <a:gd name="T98" fmla="*/ 154 w 576"/>
              <a:gd name="T99" fmla="*/ 431 h 576"/>
              <a:gd name="T100" fmla="*/ 154 w 576"/>
              <a:gd name="T101" fmla="*/ 4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498"/>
                  <a:pt x="25" y="498"/>
                  <a:pt x="25" y="498"/>
                </a:cubicBezTo>
                <a:cubicBezTo>
                  <a:pt x="551" y="498"/>
                  <a:pt x="551" y="498"/>
                  <a:pt x="551" y="498"/>
                </a:cubicBezTo>
                <a:lnTo>
                  <a:pt x="551" y="551"/>
                </a:lnTo>
                <a:close/>
                <a:moveTo>
                  <a:pt x="551" y="473"/>
                </a:moveTo>
                <a:cubicBezTo>
                  <a:pt x="425" y="473"/>
                  <a:pt x="425" y="473"/>
                  <a:pt x="425" y="473"/>
                </a:cubicBezTo>
                <a:cubicBezTo>
                  <a:pt x="425" y="456"/>
                  <a:pt x="425" y="456"/>
                  <a:pt x="425" y="456"/>
                </a:cubicBezTo>
                <a:cubicBezTo>
                  <a:pt x="479" y="450"/>
                  <a:pt x="521" y="404"/>
                  <a:pt x="521" y="348"/>
                </a:cubicBezTo>
                <a:cubicBezTo>
                  <a:pt x="521" y="336"/>
                  <a:pt x="521" y="336"/>
                  <a:pt x="521" y="336"/>
                </a:cubicBezTo>
                <a:cubicBezTo>
                  <a:pt x="508" y="336"/>
                  <a:pt x="508" y="336"/>
                  <a:pt x="508" y="336"/>
                </a:cubicBezTo>
                <a:cubicBezTo>
                  <a:pt x="475" y="336"/>
                  <a:pt x="445" y="351"/>
                  <a:pt x="425" y="374"/>
                </a:cubicBezTo>
                <a:cubicBezTo>
                  <a:pt x="425" y="330"/>
                  <a:pt x="425" y="330"/>
                  <a:pt x="425" y="330"/>
                </a:cubicBezTo>
                <a:cubicBezTo>
                  <a:pt x="479" y="324"/>
                  <a:pt x="521" y="277"/>
                  <a:pt x="521" y="222"/>
                </a:cubicBezTo>
                <a:cubicBezTo>
                  <a:pt x="521" y="210"/>
                  <a:pt x="521" y="210"/>
                  <a:pt x="521" y="210"/>
                </a:cubicBezTo>
                <a:cubicBezTo>
                  <a:pt x="508" y="210"/>
                  <a:pt x="508" y="210"/>
                  <a:pt x="508" y="210"/>
                </a:cubicBezTo>
                <a:cubicBezTo>
                  <a:pt x="475" y="210"/>
                  <a:pt x="445" y="224"/>
                  <a:pt x="425" y="248"/>
                </a:cubicBezTo>
                <a:cubicBezTo>
                  <a:pt x="425" y="204"/>
                  <a:pt x="425" y="204"/>
                  <a:pt x="425" y="204"/>
                </a:cubicBezTo>
                <a:cubicBezTo>
                  <a:pt x="479" y="197"/>
                  <a:pt x="521" y="151"/>
                  <a:pt x="521" y="96"/>
                </a:cubicBezTo>
                <a:cubicBezTo>
                  <a:pt x="521" y="83"/>
                  <a:pt x="521" y="83"/>
                  <a:pt x="521" y="83"/>
                </a:cubicBezTo>
                <a:cubicBezTo>
                  <a:pt x="508" y="83"/>
                  <a:pt x="508" y="83"/>
                  <a:pt x="508" y="83"/>
                </a:cubicBezTo>
                <a:cubicBezTo>
                  <a:pt x="467" y="83"/>
                  <a:pt x="430" y="106"/>
                  <a:pt x="412" y="141"/>
                </a:cubicBezTo>
                <a:cubicBezTo>
                  <a:pt x="394" y="106"/>
                  <a:pt x="358" y="83"/>
                  <a:pt x="316" y="83"/>
                </a:cubicBezTo>
                <a:cubicBezTo>
                  <a:pt x="303" y="83"/>
                  <a:pt x="303" y="83"/>
                  <a:pt x="303" y="83"/>
                </a:cubicBezTo>
                <a:cubicBezTo>
                  <a:pt x="303" y="96"/>
                  <a:pt x="303" y="96"/>
                  <a:pt x="303" y="96"/>
                </a:cubicBezTo>
                <a:cubicBezTo>
                  <a:pt x="303" y="152"/>
                  <a:pt x="346" y="198"/>
                  <a:pt x="400" y="204"/>
                </a:cubicBezTo>
                <a:cubicBezTo>
                  <a:pt x="400" y="204"/>
                  <a:pt x="400" y="204"/>
                  <a:pt x="400" y="204"/>
                </a:cubicBezTo>
                <a:cubicBezTo>
                  <a:pt x="400" y="249"/>
                  <a:pt x="400" y="249"/>
                  <a:pt x="400" y="249"/>
                </a:cubicBezTo>
                <a:cubicBezTo>
                  <a:pt x="380" y="225"/>
                  <a:pt x="350" y="210"/>
                  <a:pt x="316" y="210"/>
                </a:cubicBezTo>
                <a:cubicBezTo>
                  <a:pt x="303" y="210"/>
                  <a:pt x="303" y="210"/>
                  <a:pt x="303" y="210"/>
                </a:cubicBezTo>
                <a:cubicBezTo>
                  <a:pt x="303" y="222"/>
                  <a:pt x="303" y="222"/>
                  <a:pt x="303" y="222"/>
                </a:cubicBezTo>
                <a:cubicBezTo>
                  <a:pt x="303" y="278"/>
                  <a:pt x="346" y="324"/>
                  <a:pt x="400" y="330"/>
                </a:cubicBezTo>
                <a:cubicBezTo>
                  <a:pt x="400" y="331"/>
                  <a:pt x="400" y="331"/>
                  <a:pt x="400" y="331"/>
                </a:cubicBezTo>
                <a:cubicBezTo>
                  <a:pt x="400" y="375"/>
                  <a:pt x="400" y="375"/>
                  <a:pt x="400" y="375"/>
                </a:cubicBezTo>
                <a:cubicBezTo>
                  <a:pt x="380" y="351"/>
                  <a:pt x="350" y="336"/>
                  <a:pt x="316" y="336"/>
                </a:cubicBezTo>
                <a:cubicBezTo>
                  <a:pt x="303" y="336"/>
                  <a:pt x="303" y="336"/>
                  <a:pt x="303" y="336"/>
                </a:cubicBezTo>
                <a:cubicBezTo>
                  <a:pt x="303" y="348"/>
                  <a:pt x="303" y="348"/>
                  <a:pt x="303" y="348"/>
                </a:cubicBezTo>
                <a:cubicBezTo>
                  <a:pt x="303" y="404"/>
                  <a:pt x="346" y="450"/>
                  <a:pt x="400" y="456"/>
                </a:cubicBezTo>
                <a:cubicBezTo>
                  <a:pt x="400" y="457"/>
                  <a:pt x="400" y="457"/>
                  <a:pt x="400" y="457"/>
                </a:cubicBezTo>
                <a:cubicBezTo>
                  <a:pt x="400" y="473"/>
                  <a:pt x="400" y="473"/>
                  <a:pt x="400" y="473"/>
                </a:cubicBezTo>
                <a:cubicBezTo>
                  <a:pt x="179" y="473"/>
                  <a:pt x="179" y="473"/>
                  <a:pt x="179" y="473"/>
                </a:cubicBezTo>
                <a:cubicBezTo>
                  <a:pt x="179" y="456"/>
                  <a:pt x="179" y="456"/>
                  <a:pt x="179" y="456"/>
                </a:cubicBezTo>
                <a:cubicBezTo>
                  <a:pt x="233" y="450"/>
                  <a:pt x="275" y="404"/>
                  <a:pt x="275" y="348"/>
                </a:cubicBezTo>
                <a:cubicBezTo>
                  <a:pt x="276" y="336"/>
                  <a:pt x="276" y="336"/>
                  <a:pt x="276" y="336"/>
                </a:cubicBezTo>
                <a:cubicBezTo>
                  <a:pt x="263" y="336"/>
                  <a:pt x="263" y="336"/>
                  <a:pt x="263" y="336"/>
                </a:cubicBezTo>
                <a:cubicBezTo>
                  <a:pt x="229" y="336"/>
                  <a:pt x="199" y="351"/>
                  <a:pt x="179" y="374"/>
                </a:cubicBezTo>
                <a:cubicBezTo>
                  <a:pt x="179" y="331"/>
                  <a:pt x="179" y="331"/>
                  <a:pt x="179" y="331"/>
                </a:cubicBezTo>
                <a:cubicBezTo>
                  <a:pt x="233" y="324"/>
                  <a:pt x="275" y="278"/>
                  <a:pt x="275" y="223"/>
                </a:cubicBezTo>
                <a:cubicBezTo>
                  <a:pt x="276" y="210"/>
                  <a:pt x="276" y="210"/>
                  <a:pt x="276" y="210"/>
                </a:cubicBezTo>
                <a:cubicBezTo>
                  <a:pt x="263" y="210"/>
                  <a:pt x="263" y="210"/>
                  <a:pt x="263" y="210"/>
                </a:cubicBezTo>
                <a:cubicBezTo>
                  <a:pt x="221" y="210"/>
                  <a:pt x="185" y="233"/>
                  <a:pt x="167" y="268"/>
                </a:cubicBezTo>
                <a:cubicBezTo>
                  <a:pt x="148" y="233"/>
                  <a:pt x="112" y="210"/>
                  <a:pt x="71" y="210"/>
                </a:cubicBezTo>
                <a:cubicBezTo>
                  <a:pt x="58" y="210"/>
                  <a:pt x="58" y="210"/>
                  <a:pt x="58" y="210"/>
                </a:cubicBezTo>
                <a:cubicBezTo>
                  <a:pt x="58" y="223"/>
                  <a:pt x="58" y="223"/>
                  <a:pt x="58" y="223"/>
                </a:cubicBezTo>
                <a:cubicBezTo>
                  <a:pt x="58" y="279"/>
                  <a:pt x="100" y="325"/>
                  <a:pt x="155" y="331"/>
                </a:cubicBezTo>
                <a:cubicBezTo>
                  <a:pt x="155" y="331"/>
                  <a:pt x="155" y="331"/>
                  <a:pt x="155" y="331"/>
                </a:cubicBezTo>
                <a:cubicBezTo>
                  <a:pt x="155" y="375"/>
                  <a:pt x="155" y="375"/>
                  <a:pt x="155" y="375"/>
                </a:cubicBezTo>
                <a:cubicBezTo>
                  <a:pt x="135" y="351"/>
                  <a:pt x="104" y="336"/>
                  <a:pt x="71" y="336"/>
                </a:cubicBezTo>
                <a:cubicBezTo>
                  <a:pt x="58" y="336"/>
                  <a:pt x="58" y="336"/>
                  <a:pt x="58" y="336"/>
                </a:cubicBezTo>
                <a:cubicBezTo>
                  <a:pt x="58" y="348"/>
                  <a:pt x="58" y="348"/>
                  <a:pt x="58" y="348"/>
                </a:cubicBezTo>
                <a:cubicBezTo>
                  <a:pt x="58" y="404"/>
                  <a:pt x="100" y="450"/>
                  <a:pt x="155" y="456"/>
                </a:cubicBezTo>
                <a:cubicBezTo>
                  <a:pt x="155" y="457"/>
                  <a:pt x="155" y="457"/>
                  <a:pt x="155" y="457"/>
                </a:cubicBezTo>
                <a:cubicBezTo>
                  <a:pt x="155" y="473"/>
                  <a:pt x="155" y="473"/>
                  <a:pt x="155" y="473"/>
                </a:cubicBezTo>
                <a:cubicBezTo>
                  <a:pt x="25" y="473"/>
                  <a:pt x="25" y="473"/>
                  <a:pt x="25" y="473"/>
                </a:cubicBezTo>
                <a:cubicBezTo>
                  <a:pt x="25" y="24"/>
                  <a:pt x="25" y="24"/>
                  <a:pt x="25" y="24"/>
                </a:cubicBezTo>
                <a:cubicBezTo>
                  <a:pt x="551" y="24"/>
                  <a:pt x="551" y="24"/>
                  <a:pt x="551" y="24"/>
                </a:cubicBezTo>
                <a:lnTo>
                  <a:pt x="551" y="473"/>
                </a:lnTo>
                <a:close/>
                <a:moveTo>
                  <a:pt x="425" y="431"/>
                </a:moveTo>
                <a:cubicBezTo>
                  <a:pt x="431" y="395"/>
                  <a:pt x="459" y="367"/>
                  <a:pt x="495" y="361"/>
                </a:cubicBezTo>
                <a:cubicBezTo>
                  <a:pt x="490" y="397"/>
                  <a:pt x="461" y="426"/>
                  <a:pt x="425" y="431"/>
                </a:cubicBezTo>
                <a:close/>
                <a:moveTo>
                  <a:pt x="425" y="305"/>
                </a:moveTo>
                <a:cubicBezTo>
                  <a:pt x="431" y="268"/>
                  <a:pt x="459" y="240"/>
                  <a:pt x="495" y="235"/>
                </a:cubicBezTo>
                <a:cubicBezTo>
                  <a:pt x="490" y="271"/>
                  <a:pt x="461" y="299"/>
                  <a:pt x="425" y="305"/>
                </a:cubicBezTo>
                <a:close/>
                <a:moveTo>
                  <a:pt x="425" y="179"/>
                </a:moveTo>
                <a:cubicBezTo>
                  <a:pt x="431" y="142"/>
                  <a:pt x="459" y="114"/>
                  <a:pt x="495" y="109"/>
                </a:cubicBezTo>
                <a:cubicBezTo>
                  <a:pt x="490" y="145"/>
                  <a:pt x="461" y="173"/>
                  <a:pt x="425" y="179"/>
                </a:cubicBezTo>
                <a:close/>
                <a:moveTo>
                  <a:pt x="399" y="179"/>
                </a:moveTo>
                <a:cubicBezTo>
                  <a:pt x="363" y="173"/>
                  <a:pt x="335" y="145"/>
                  <a:pt x="329" y="109"/>
                </a:cubicBezTo>
                <a:cubicBezTo>
                  <a:pt x="365" y="114"/>
                  <a:pt x="393" y="142"/>
                  <a:pt x="399" y="179"/>
                </a:cubicBezTo>
                <a:close/>
                <a:moveTo>
                  <a:pt x="399" y="305"/>
                </a:moveTo>
                <a:cubicBezTo>
                  <a:pt x="363" y="299"/>
                  <a:pt x="335" y="271"/>
                  <a:pt x="329" y="235"/>
                </a:cubicBezTo>
                <a:cubicBezTo>
                  <a:pt x="365" y="241"/>
                  <a:pt x="393" y="269"/>
                  <a:pt x="399" y="305"/>
                </a:cubicBezTo>
                <a:close/>
                <a:moveTo>
                  <a:pt x="399" y="431"/>
                </a:moveTo>
                <a:cubicBezTo>
                  <a:pt x="363" y="426"/>
                  <a:pt x="335" y="397"/>
                  <a:pt x="329" y="361"/>
                </a:cubicBezTo>
                <a:cubicBezTo>
                  <a:pt x="365" y="367"/>
                  <a:pt x="393" y="395"/>
                  <a:pt x="399" y="431"/>
                </a:cubicBezTo>
                <a:close/>
                <a:moveTo>
                  <a:pt x="180" y="431"/>
                </a:moveTo>
                <a:cubicBezTo>
                  <a:pt x="185" y="395"/>
                  <a:pt x="214" y="367"/>
                  <a:pt x="250" y="361"/>
                </a:cubicBezTo>
                <a:cubicBezTo>
                  <a:pt x="244" y="397"/>
                  <a:pt x="215" y="426"/>
                  <a:pt x="180" y="431"/>
                </a:cubicBezTo>
                <a:close/>
                <a:moveTo>
                  <a:pt x="180" y="306"/>
                </a:moveTo>
                <a:cubicBezTo>
                  <a:pt x="185" y="269"/>
                  <a:pt x="214" y="241"/>
                  <a:pt x="250" y="236"/>
                </a:cubicBezTo>
                <a:cubicBezTo>
                  <a:pt x="244" y="272"/>
                  <a:pt x="215" y="300"/>
                  <a:pt x="180" y="306"/>
                </a:cubicBezTo>
                <a:close/>
                <a:moveTo>
                  <a:pt x="154" y="306"/>
                </a:moveTo>
                <a:cubicBezTo>
                  <a:pt x="118" y="300"/>
                  <a:pt x="89" y="272"/>
                  <a:pt x="83" y="236"/>
                </a:cubicBezTo>
                <a:cubicBezTo>
                  <a:pt x="119" y="241"/>
                  <a:pt x="148" y="269"/>
                  <a:pt x="154" y="306"/>
                </a:cubicBezTo>
                <a:close/>
                <a:moveTo>
                  <a:pt x="154" y="431"/>
                </a:moveTo>
                <a:cubicBezTo>
                  <a:pt x="118" y="426"/>
                  <a:pt x="89" y="397"/>
                  <a:pt x="83" y="361"/>
                </a:cubicBezTo>
                <a:cubicBezTo>
                  <a:pt x="119" y="367"/>
                  <a:pt x="148" y="395"/>
                  <a:pt x="154" y="431"/>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06">
            <a:extLst>
              <a:ext uri="{FF2B5EF4-FFF2-40B4-BE49-F238E27FC236}">
                <a16:creationId xmlns:a16="http://schemas.microsoft.com/office/drawing/2014/main" xmlns="" id="{CD7E70C5-8E4B-43F3-BCCA-56C2B7BB784A}"/>
              </a:ext>
            </a:extLst>
          </p:cNvPr>
          <p:cNvSpPr>
            <a:spLocks noEditPoints="1"/>
          </p:cNvSpPr>
          <p:nvPr/>
        </p:nvSpPr>
        <p:spPr bwMode="auto">
          <a:xfrm>
            <a:off x="5114758" y="1849266"/>
            <a:ext cx="571500" cy="571500"/>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xmlns="" id="{03ED3C2E-918E-4399-ABDE-EB303FDAEBEF}"/>
              </a:ext>
            </a:extLst>
          </p:cNvPr>
          <p:cNvGrpSpPr>
            <a:grpSpLocks noChangeAspect="1"/>
          </p:cNvGrpSpPr>
          <p:nvPr/>
        </p:nvGrpSpPr>
        <p:grpSpPr>
          <a:xfrm>
            <a:off x="7427505" y="1845952"/>
            <a:ext cx="571500" cy="571500"/>
            <a:chOff x="3219449" y="2743200"/>
            <a:chExt cx="215900" cy="215900"/>
          </a:xfrm>
          <a:solidFill>
            <a:schemeClr val="tx1"/>
          </a:solidFill>
        </p:grpSpPr>
        <p:sp>
          <p:nvSpPr>
            <p:cNvPr id="56" name="Freeform 63">
              <a:extLst>
                <a:ext uri="{FF2B5EF4-FFF2-40B4-BE49-F238E27FC236}">
                  <a16:creationId xmlns:a16="http://schemas.microsoft.com/office/drawing/2014/main" xmlns=""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5">
              <a:extLst>
                <a:ext uri="{FF2B5EF4-FFF2-40B4-BE49-F238E27FC236}">
                  <a16:creationId xmlns:a16="http://schemas.microsoft.com/office/drawing/2014/main" xmlns=""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96">
              <a:extLst>
                <a:ext uri="{FF2B5EF4-FFF2-40B4-BE49-F238E27FC236}">
                  <a16:creationId xmlns:a16="http://schemas.microsoft.com/office/drawing/2014/main" xmlns=""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97">
              <a:extLst>
                <a:ext uri="{FF2B5EF4-FFF2-40B4-BE49-F238E27FC236}">
                  <a16:creationId xmlns:a16="http://schemas.microsoft.com/office/drawing/2014/main" xmlns=""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Rectangle 98">
              <a:extLst>
                <a:ext uri="{FF2B5EF4-FFF2-40B4-BE49-F238E27FC236}">
                  <a16:creationId xmlns:a16="http://schemas.microsoft.com/office/drawing/2014/main" xmlns=""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99">
              <a:extLst>
                <a:ext uri="{FF2B5EF4-FFF2-40B4-BE49-F238E27FC236}">
                  <a16:creationId xmlns:a16="http://schemas.microsoft.com/office/drawing/2014/main" xmlns=""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100">
              <a:extLst>
                <a:ext uri="{FF2B5EF4-FFF2-40B4-BE49-F238E27FC236}">
                  <a16:creationId xmlns:a16="http://schemas.microsoft.com/office/drawing/2014/main" xmlns=""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101">
              <a:extLst>
                <a:ext uri="{FF2B5EF4-FFF2-40B4-BE49-F238E27FC236}">
                  <a16:creationId xmlns:a16="http://schemas.microsoft.com/office/drawing/2014/main" xmlns=""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102">
              <a:extLst>
                <a:ext uri="{FF2B5EF4-FFF2-40B4-BE49-F238E27FC236}">
                  <a16:creationId xmlns:a16="http://schemas.microsoft.com/office/drawing/2014/main" xmlns=""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03">
              <a:extLst>
                <a:ext uri="{FF2B5EF4-FFF2-40B4-BE49-F238E27FC236}">
                  <a16:creationId xmlns:a16="http://schemas.microsoft.com/office/drawing/2014/main" xmlns=""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104">
              <a:extLst>
                <a:ext uri="{FF2B5EF4-FFF2-40B4-BE49-F238E27FC236}">
                  <a16:creationId xmlns:a16="http://schemas.microsoft.com/office/drawing/2014/main" xmlns=""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05">
              <a:extLst>
                <a:ext uri="{FF2B5EF4-FFF2-40B4-BE49-F238E27FC236}">
                  <a16:creationId xmlns:a16="http://schemas.microsoft.com/office/drawing/2014/main" xmlns=""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xmlns="" id="{74BBD8AB-8335-465F-ADC9-DDCFDE71DAAB}"/>
              </a:ext>
            </a:extLst>
          </p:cNvPr>
          <p:cNvGrpSpPr>
            <a:grpSpLocks noChangeAspect="1"/>
          </p:cNvGrpSpPr>
          <p:nvPr/>
        </p:nvGrpSpPr>
        <p:grpSpPr>
          <a:xfrm>
            <a:off x="9801498" y="1845952"/>
            <a:ext cx="571500" cy="571500"/>
            <a:chOff x="3162300" y="1219200"/>
            <a:chExt cx="123825" cy="123825"/>
          </a:xfrm>
          <a:solidFill>
            <a:schemeClr val="tx1"/>
          </a:solidFill>
        </p:grpSpPr>
        <p:sp>
          <p:nvSpPr>
            <p:cNvPr id="70" name="Freeform 89">
              <a:extLst>
                <a:ext uri="{FF2B5EF4-FFF2-40B4-BE49-F238E27FC236}">
                  <a16:creationId xmlns:a16="http://schemas.microsoft.com/office/drawing/2014/main" xmlns="" id="{9995B9CD-8EF4-474A-8561-A04551D07E42}"/>
                </a:ext>
              </a:extLst>
            </p:cNvPr>
            <p:cNvSpPr>
              <a:spLocks noEditPoints="1"/>
            </p:cNvSpPr>
            <p:nvPr/>
          </p:nvSpPr>
          <p:spPr bwMode="auto">
            <a:xfrm>
              <a:off x="3171825" y="1243013"/>
              <a:ext cx="103188" cy="76200"/>
            </a:xfrm>
            <a:custGeom>
              <a:avLst/>
              <a:gdLst>
                <a:gd name="T0" fmla="*/ 62 w 65"/>
                <a:gd name="T1" fmla="*/ 38 h 48"/>
                <a:gd name="T2" fmla="*/ 62 w 65"/>
                <a:gd name="T3" fmla="*/ 0 h 48"/>
                <a:gd name="T4" fmla="*/ 4 w 65"/>
                <a:gd name="T5" fmla="*/ 0 h 48"/>
                <a:gd name="T6" fmla="*/ 4 w 65"/>
                <a:gd name="T7" fmla="*/ 38 h 48"/>
                <a:gd name="T8" fmla="*/ 0 w 65"/>
                <a:gd name="T9" fmla="*/ 38 h 48"/>
                <a:gd name="T10" fmla="*/ 0 w 65"/>
                <a:gd name="T11" fmla="*/ 48 h 48"/>
                <a:gd name="T12" fmla="*/ 65 w 65"/>
                <a:gd name="T13" fmla="*/ 48 h 48"/>
                <a:gd name="T14" fmla="*/ 65 w 65"/>
                <a:gd name="T15" fmla="*/ 38 h 48"/>
                <a:gd name="T16" fmla="*/ 62 w 65"/>
                <a:gd name="T17" fmla="*/ 38 h 48"/>
                <a:gd name="T18" fmla="*/ 58 w 65"/>
                <a:gd name="T19" fmla="*/ 3 h 48"/>
                <a:gd name="T20" fmla="*/ 58 w 65"/>
                <a:gd name="T21" fmla="*/ 38 h 48"/>
                <a:gd name="T22" fmla="*/ 7 w 65"/>
                <a:gd name="T23" fmla="*/ 38 h 48"/>
                <a:gd name="T24" fmla="*/ 7 w 65"/>
                <a:gd name="T25" fmla="*/ 3 h 48"/>
                <a:gd name="T26" fmla="*/ 58 w 65"/>
                <a:gd name="T27" fmla="*/ 3 h 48"/>
                <a:gd name="T28" fmla="*/ 4 w 65"/>
                <a:gd name="T29" fmla="*/ 44 h 48"/>
                <a:gd name="T30" fmla="*/ 4 w 65"/>
                <a:gd name="T31" fmla="*/ 41 h 48"/>
                <a:gd name="T32" fmla="*/ 62 w 65"/>
                <a:gd name="T33" fmla="*/ 41 h 48"/>
                <a:gd name="T34" fmla="*/ 62 w 65"/>
                <a:gd name="T35" fmla="*/ 44 h 48"/>
                <a:gd name="T36" fmla="*/ 4 w 65"/>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8">
                  <a:moveTo>
                    <a:pt x="62" y="38"/>
                  </a:moveTo>
                  <a:lnTo>
                    <a:pt x="62" y="0"/>
                  </a:lnTo>
                  <a:lnTo>
                    <a:pt x="4" y="0"/>
                  </a:lnTo>
                  <a:lnTo>
                    <a:pt x="4" y="38"/>
                  </a:lnTo>
                  <a:lnTo>
                    <a:pt x="0" y="38"/>
                  </a:lnTo>
                  <a:lnTo>
                    <a:pt x="0" y="48"/>
                  </a:lnTo>
                  <a:lnTo>
                    <a:pt x="65" y="48"/>
                  </a:lnTo>
                  <a:lnTo>
                    <a:pt x="65" y="38"/>
                  </a:lnTo>
                  <a:lnTo>
                    <a:pt x="62" y="38"/>
                  </a:lnTo>
                  <a:close/>
                  <a:moveTo>
                    <a:pt x="58" y="3"/>
                  </a:moveTo>
                  <a:lnTo>
                    <a:pt x="58" y="38"/>
                  </a:lnTo>
                  <a:lnTo>
                    <a:pt x="7" y="38"/>
                  </a:lnTo>
                  <a:lnTo>
                    <a:pt x="7" y="3"/>
                  </a:lnTo>
                  <a:lnTo>
                    <a:pt x="58" y="3"/>
                  </a:lnTo>
                  <a:close/>
                  <a:moveTo>
                    <a:pt x="4" y="44"/>
                  </a:moveTo>
                  <a:lnTo>
                    <a:pt x="4" y="41"/>
                  </a:lnTo>
                  <a:lnTo>
                    <a:pt x="62" y="41"/>
                  </a:lnTo>
                  <a:lnTo>
                    <a:pt x="62" y="44"/>
                  </a:lnTo>
                  <a:lnTo>
                    <a:pt x="4"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90">
              <a:extLst>
                <a:ext uri="{FF2B5EF4-FFF2-40B4-BE49-F238E27FC236}">
                  <a16:creationId xmlns:a16="http://schemas.microsoft.com/office/drawing/2014/main" xmlns="" id="{64BAE5E0-D3E0-4131-9B62-8A5D4DB2548A}"/>
                </a:ext>
              </a:extLst>
            </p:cNvPr>
            <p:cNvSpPr>
              <a:spLocks noEditPoints="1"/>
            </p:cNvSpPr>
            <p:nvPr/>
          </p:nvSpPr>
          <p:spPr bwMode="auto">
            <a:xfrm>
              <a:off x="3187700" y="1252538"/>
              <a:ext cx="73025" cy="46038"/>
            </a:xfrm>
            <a:custGeom>
              <a:avLst/>
              <a:gdLst>
                <a:gd name="T0" fmla="*/ 46 w 46"/>
                <a:gd name="T1" fmla="*/ 0 h 29"/>
                <a:gd name="T2" fmla="*/ 0 w 46"/>
                <a:gd name="T3" fmla="*/ 0 h 29"/>
                <a:gd name="T4" fmla="*/ 0 w 46"/>
                <a:gd name="T5" fmla="*/ 29 h 29"/>
                <a:gd name="T6" fmla="*/ 46 w 46"/>
                <a:gd name="T7" fmla="*/ 29 h 29"/>
                <a:gd name="T8" fmla="*/ 46 w 46"/>
                <a:gd name="T9" fmla="*/ 0 h 29"/>
                <a:gd name="T10" fmla="*/ 3 w 46"/>
                <a:gd name="T11" fmla="*/ 26 h 29"/>
                <a:gd name="T12" fmla="*/ 3 w 46"/>
                <a:gd name="T13" fmla="*/ 3 h 29"/>
                <a:gd name="T14" fmla="*/ 43 w 46"/>
                <a:gd name="T15" fmla="*/ 3 h 29"/>
                <a:gd name="T16" fmla="*/ 43 w 46"/>
                <a:gd name="T17" fmla="*/ 26 h 29"/>
                <a:gd name="T18" fmla="*/ 3 w 46"/>
                <a:gd name="T1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
                  <a:moveTo>
                    <a:pt x="46" y="0"/>
                  </a:moveTo>
                  <a:lnTo>
                    <a:pt x="0" y="0"/>
                  </a:lnTo>
                  <a:lnTo>
                    <a:pt x="0" y="29"/>
                  </a:lnTo>
                  <a:lnTo>
                    <a:pt x="46" y="29"/>
                  </a:lnTo>
                  <a:lnTo>
                    <a:pt x="46" y="0"/>
                  </a:lnTo>
                  <a:close/>
                  <a:moveTo>
                    <a:pt x="3" y="26"/>
                  </a:moveTo>
                  <a:lnTo>
                    <a:pt x="3" y="3"/>
                  </a:lnTo>
                  <a:lnTo>
                    <a:pt x="43" y="3"/>
                  </a:lnTo>
                  <a:lnTo>
                    <a:pt x="43" y="26"/>
                  </a:lnTo>
                  <a:lnTo>
                    <a:pt x="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91">
              <a:extLst>
                <a:ext uri="{FF2B5EF4-FFF2-40B4-BE49-F238E27FC236}">
                  <a16:creationId xmlns:a16="http://schemas.microsoft.com/office/drawing/2014/main" xmlns="" id="{78F0816E-03DA-4241-AC3D-D55AAC2B3F97}"/>
                </a:ext>
              </a:extLst>
            </p:cNvPr>
            <p:cNvSpPr>
              <a:spLocks noEditPoints="1"/>
            </p:cNvSpPr>
            <p:nvPr/>
          </p:nvSpPr>
          <p:spPr bwMode="auto">
            <a:xfrm>
              <a:off x="3162300"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6" name="Freeform 74">
            <a:extLst>
              <a:ext uri="{FF2B5EF4-FFF2-40B4-BE49-F238E27FC236}">
                <a16:creationId xmlns:a16="http://schemas.microsoft.com/office/drawing/2014/main" xmlns="" id="{F399CD38-023A-4C77-BFD4-F2C8427D414A}"/>
              </a:ext>
            </a:extLst>
          </p:cNvPr>
          <p:cNvSpPr>
            <a:spLocks noEditPoints="1"/>
          </p:cNvSpPr>
          <p:nvPr/>
        </p:nvSpPr>
        <p:spPr bwMode="auto">
          <a:xfrm>
            <a:off x="434300" y="4716326"/>
            <a:ext cx="720000" cy="413454"/>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sp>
        <p:nvSpPr>
          <p:cNvPr id="77" name="Google Shape;703;p5">
            <a:extLst>
              <a:ext uri="{FF2B5EF4-FFF2-40B4-BE49-F238E27FC236}">
                <a16:creationId xmlns:a16="http://schemas.microsoft.com/office/drawing/2014/main" xmlns="" id="{211F19BA-E929-4D58-84D4-769849CC4729}"/>
              </a:ext>
            </a:extLst>
          </p:cNvPr>
          <p:cNvSpPr/>
          <p:nvPr/>
        </p:nvSpPr>
        <p:spPr>
          <a:xfrm>
            <a:off x="173670" y="3513085"/>
            <a:ext cx="2701968" cy="2944858"/>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p>
        </p:txBody>
      </p:sp>
      <p:sp>
        <p:nvSpPr>
          <p:cNvPr id="78" name="Rectangle: Diagonal Corners Snipped 77">
            <a:extLst>
              <a:ext uri="{FF2B5EF4-FFF2-40B4-BE49-F238E27FC236}">
                <a16:creationId xmlns:a16="http://schemas.microsoft.com/office/drawing/2014/main" xmlns="" id="{A913EC18-9492-4C08-AB53-9E60547540C8}"/>
              </a:ext>
            </a:extLst>
          </p:cNvPr>
          <p:cNvSpPr/>
          <p:nvPr/>
        </p:nvSpPr>
        <p:spPr>
          <a:xfrm>
            <a:off x="251603" y="3312959"/>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Οι προγραμματισμένες παρεμβάσεις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79" name="Google Shape;703;p5">
            <a:extLst>
              <a:ext uri="{FF2B5EF4-FFF2-40B4-BE49-F238E27FC236}">
                <a16:creationId xmlns:a16="http://schemas.microsoft.com/office/drawing/2014/main" xmlns="" id="{FD6BED0F-3CD5-4964-8E20-EE3834AD62E0}"/>
              </a:ext>
            </a:extLst>
          </p:cNvPr>
          <p:cNvSpPr/>
          <p:nvPr/>
        </p:nvSpPr>
        <p:spPr>
          <a:xfrm>
            <a:off x="3016428" y="3510011"/>
            <a:ext cx="4756515" cy="2947931"/>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80" name="Rectangle: Diagonal Corners Snipped 79">
            <a:extLst>
              <a:ext uri="{FF2B5EF4-FFF2-40B4-BE49-F238E27FC236}">
                <a16:creationId xmlns:a16="http://schemas.microsoft.com/office/drawing/2014/main" xmlns="" id="{73F74354-5284-4B1D-A18F-FB82B0184C49}"/>
              </a:ext>
            </a:extLst>
          </p:cNvPr>
          <p:cNvSpPr/>
          <p:nvPr/>
        </p:nvSpPr>
        <p:spPr>
          <a:xfrm>
            <a:off x="3084313" y="3312959"/>
            <a:ext cx="3853344" cy="540000"/>
          </a:xfrm>
          <a:prstGeom prst="snip2DiagRect">
            <a:avLst/>
          </a:prstGeom>
          <a:solidFill>
            <a:srgbClr val="013476"/>
          </a:solidFill>
          <a:ln>
            <a:noFill/>
          </a:ln>
        </p:spPr>
        <p:txBody>
          <a:bodyPr spcFirstLastPara="1" wrap="square" lIns="62335" tIns="31159" rIns="62335" bIns="31159" anchor="ctr" anchorCtr="0">
            <a:noAutofit/>
          </a:bodyPr>
          <a:lstStyle/>
          <a:p>
            <a:r>
              <a:rPr lang="el-GR" b="1" dirty="0">
                <a:solidFill>
                  <a:prstClr val="white"/>
                </a:solidFill>
                <a:latin typeface="+mn-lt"/>
                <a:sym typeface="Georgia"/>
              </a:rPr>
              <a:t>Οι προτεινόμενες επιλογές πολιτικής είναι…</a:t>
            </a:r>
          </a:p>
        </p:txBody>
      </p:sp>
      <p:sp>
        <p:nvSpPr>
          <p:cNvPr id="84" name="Google Shape;703;p5">
            <a:extLst>
              <a:ext uri="{FF2B5EF4-FFF2-40B4-BE49-F238E27FC236}">
                <a16:creationId xmlns:a16="http://schemas.microsoft.com/office/drawing/2014/main" xmlns="" id="{67CEAA44-91E5-49B8-92FD-DF97B5EE4E6B}"/>
              </a:ext>
            </a:extLst>
          </p:cNvPr>
          <p:cNvSpPr/>
          <p:nvPr/>
        </p:nvSpPr>
        <p:spPr>
          <a:xfrm>
            <a:off x="7876600" y="3479067"/>
            <a:ext cx="4136644" cy="2978875"/>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p>
        </p:txBody>
      </p:sp>
      <p:sp>
        <p:nvSpPr>
          <p:cNvPr id="85" name="Rectangle: Diagonal Corners Snipped 84">
            <a:extLst>
              <a:ext uri="{FF2B5EF4-FFF2-40B4-BE49-F238E27FC236}">
                <a16:creationId xmlns:a16="http://schemas.microsoft.com/office/drawing/2014/main" xmlns="" id="{8A6DB358-57DF-467C-8EA0-5E9F1CB8637F}"/>
              </a:ext>
            </a:extLst>
          </p:cNvPr>
          <p:cNvSpPr/>
          <p:nvPr/>
        </p:nvSpPr>
        <p:spPr>
          <a:xfrm>
            <a:off x="7937472" y="3312959"/>
            <a:ext cx="3434329" cy="540000"/>
          </a:xfrm>
          <a:prstGeom prst="snip2DiagRect">
            <a:avLst/>
          </a:prstGeom>
          <a:solidFill>
            <a:srgbClr val="013476"/>
          </a:solidFill>
          <a:ln>
            <a:noFill/>
          </a:ln>
        </p:spPr>
        <p:txBody>
          <a:bodyPr spcFirstLastPara="1" wrap="square" lIns="62335" tIns="31159" rIns="62335" bIns="31159" anchor="ctr" anchorCtr="0">
            <a:noAutofit/>
          </a:bodyPr>
          <a:lstStyle/>
          <a:p>
            <a:pPr lvl="0">
              <a:defRPr/>
            </a:pPr>
            <a:r>
              <a:rPr lang="el-GR" b="1" kern="1200" dirty="0">
                <a:solidFill>
                  <a:prstClr val="white"/>
                </a:solidFill>
                <a:latin typeface="+mn-lt"/>
                <a:ea typeface="+mn-ea"/>
                <a:sym typeface="Georgia"/>
              </a:rPr>
              <a:t>Τα επιδιώκουμε αποτελέσματα είναι…</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sp>
        <p:nvSpPr>
          <p:cNvPr id="2" name="TextBox 1">
            <a:extLst>
              <a:ext uri="{FF2B5EF4-FFF2-40B4-BE49-F238E27FC236}">
                <a16:creationId xmlns:a16="http://schemas.microsoft.com/office/drawing/2014/main" xmlns="" id="{97C62990-602A-4AE4-BD27-C720159EC295}"/>
              </a:ext>
            </a:extLst>
          </p:cNvPr>
          <p:cNvSpPr txBox="1"/>
          <p:nvPr/>
        </p:nvSpPr>
        <p:spPr>
          <a:xfrm>
            <a:off x="154013" y="4330593"/>
            <a:ext cx="2564834" cy="1723549"/>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Απορρέουν από τα εδαφικά σχέδια δίκαιης μετάβασης</a:t>
            </a:r>
          </a:p>
          <a:p>
            <a:pPr marL="171450" indent="-171450">
              <a:spcBef>
                <a:spcPts val="600"/>
              </a:spcBef>
              <a:spcAft>
                <a:spcPts val="300"/>
              </a:spcAft>
              <a:buFont typeface="Wingdings" panose="05000000000000000000" pitchFamily="2" charset="2"/>
              <a:buChar char="ü"/>
            </a:pPr>
            <a:r>
              <a:rPr lang="el-GR" sz="1200" dirty="0">
                <a:latin typeface="+mn-lt"/>
              </a:rPr>
              <a:t>Παρέχουν λεπτομερή στοιχεία για τις ανάγκες οικονομικής διαφοροποίησης, απόκτησης νέων δεξιοτήτων και περιβαλλοντικής αποκατάστασης</a:t>
            </a:r>
          </a:p>
          <a:p>
            <a:endParaRPr lang="el-GR" sz="1200" dirty="0">
              <a:latin typeface="+mn-lt"/>
            </a:endParaRPr>
          </a:p>
        </p:txBody>
      </p:sp>
      <p:sp>
        <p:nvSpPr>
          <p:cNvPr id="3" name="TextBox 2">
            <a:extLst>
              <a:ext uri="{FF2B5EF4-FFF2-40B4-BE49-F238E27FC236}">
                <a16:creationId xmlns:a16="http://schemas.microsoft.com/office/drawing/2014/main" xmlns="" id="{910D52A9-C852-4A16-95F6-B9210A87ED17}"/>
              </a:ext>
            </a:extLst>
          </p:cNvPr>
          <p:cNvSpPr txBox="1"/>
          <p:nvPr/>
        </p:nvSpPr>
        <p:spPr>
          <a:xfrm>
            <a:off x="3221772" y="3973505"/>
            <a:ext cx="4394834" cy="2262158"/>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Τομέας ενέργειας </a:t>
            </a:r>
          </a:p>
          <a:p>
            <a:pPr marL="171450" indent="-171450">
              <a:spcBef>
                <a:spcPts val="600"/>
              </a:spcBef>
              <a:spcAft>
                <a:spcPts val="300"/>
              </a:spcAft>
              <a:buFont typeface="Wingdings" panose="05000000000000000000" pitchFamily="2" charset="2"/>
              <a:buChar char="ü"/>
            </a:pPr>
            <a:r>
              <a:rPr lang="el-GR" sz="1200" dirty="0">
                <a:latin typeface="+mn-lt"/>
              </a:rPr>
              <a:t>Τομέα </a:t>
            </a:r>
            <a:r>
              <a:rPr lang="el-GR" sz="1200" dirty="0" smtClean="0">
                <a:latin typeface="+mn-lt"/>
              </a:rPr>
              <a:t>έρευνας </a:t>
            </a:r>
            <a:r>
              <a:rPr lang="el-GR" sz="1200" dirty="0">
                <a:latin typeface="+mn-lt"/>
              </a:rPr>
              <a:t>&amp; καινοτομίας</a:t>
            </a:r>
          </a:p>
          <a:p>
            <a:pPr marL="171450" indent="-171450">
              <a:spcBef>
                <a:spcPts val="600"/>
              </a:spcBef>
              <a:spcAft>
                <a:spcPts val="300"/>
              </a:spcAft>
              <a:buFont typeface="Wingdings" panose="05000000000000000000" pitchFamily="2" charset="2"/>
              <a:buChar char="ü"/>
            </a:pPr>
            <a:r>
              <a:rPr lang="el-GR" sz="1200" dirty="0">
                <a:latin typeface="+mn-lt"/>
              </a:rPr>
              <a:t>Τομέα προστασίας οικοσυστημάτων και φυσικού περιβάλλοντος</a:t>
            </a:r>
          </a:p>
          <a:p>
            <a:pPr marL="171450" indent="-171450">
              <a:spcBef>
                <a:spcPts val="600"/>
              </a:spcBef>
              <a:spcAft>
                <a:spcPts val="300"/>
              </a:spcAft>
              <a:buFont typeface="Wingdings" panose="05000000000000000000" pitchFamily="2" charset="2"/>
              <a:buChar char="ü"/>
            </a:pPr>
            <a:r>
              <a:rPr lang="el-GR" sz="1200" dirty="0">
                <a:latin typeface="+mn-lt"/>
              </a:rPr>
              <a:t>Αποκατάσταση ορυχείων και αλλαγή των χρήσεων γης</a:t>
            </a:r>
          </a:p>
          <a:p>
            <a:pPr marL="171450" indent="-171450">
              <a:spcBef>
                <a:spcPts val="600"/>
              </a:spcBef>
              <a:spcAft>
                <a:spcPts val="300"/>
              </a:spcAft>
              <a:buFont typeface="Wingdings" panose="05000000000000000000" pitchFamily="2" charset="2"/>
              <a:buChar char="ü"/>
            </a:pPr>
            <a:r>
              <a:rPr lang="el-GR" sz="1200" dirty="0">
                <a:latin typeface="+mn-lt"/>
              </a:rPr>
              <a:t>Ανάδειξη του πολιτιστικού αποθέματος</a:t>
            </a:r>
          </a:p>
          <a:p>
            <a:pPr marL="171450" indent="-171450">
              <a:spcBef>
                <a:spcPts val="600"/>
              </a:spcBef>
              <a:spcAft>
                <a:spcPts val="300"/>
              </a:spcAft>
              <a:buFont typeface="Wingdings" panose="05000000000000000000" pitchFamily="2" charset="2"/>
              <a:buChar char="ü"/>
            </a:pPr>
            <a:r>
              <a:rPr lang="el-GR" sz="1200" dirty="0">
                <a:latin typeface="+mn-lt"/>
              </a:rPr>
              <a:t>Ανάπτυξη ανθρώπινου δυναμικού</a:t>
            </a:r>
          </a:p>
          <a:p>
            <a:pPr marL="171450" indent="-171450">
              <a:spcBef>
                <a:spcPts val="600"/>
              </a:spcBef>
              <a:spcAft>
                <a:spcPts val="300"/>
              </a:spcAft>
              <a:buFont typeface="Wingdings" panose="05000000000000000000" pitchFamily="2" charset="2"/>
              <a:buChar char="ü"/>
            </a:pPr>
            <a:r>
              <a:rPr lang="el-GR" sz="1200" dirty="0">
                <a:latin typeface="+mn-lt"/>
              </a:rPr>
              <a:t>Ανάπτυξη υποστηρικτικών ψηφιακών υποδομών και υπηρεσιών ευφυούς πόλης</a:t>
            </a:r>
          </a:p>
        </p:txBody>
      </p:sp>
      <p:sp>
        <p:nvSpPr>
          <p:cNvPr id="4" name="TextBox 3">
            <a:extLst>
              <a:ext uri="{FF2B5EF4-FFF2-40B4-BE49-F238E27FC236}">
                <a16:creationId xmlns:a16="http://schemas.microsoft.com/office/drawing/2014/main" xmlns="" id="{03276E1E-EC57-47FB-8F79-870EDDA8FE76}"/>
              </a:ext>
            </a:extLst>
          </p:cNvPr>
          <p:cNvSpPr txBox="1"/>
          <p:nvPr/>
        </p:nvSpPr>
        <p:spPr>
          <a:xfrm>
            <a:off x="7997117" y="3973505"/>
            <a:ext cx="3867736" cy="2331407"/>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Δημιουργία θέσεων εργασίας </a:t>
            </a:r>
          </a:p>
          <a:p>
            <a:pPr marL="171450" indent="-171450">
              <a:spcBef>
                <a:spcPts val="600"/>
              </a:spcBef>
              <a:spcAft>
                <a:spcPts val="300"/>
              </a:spcAft>
              <a:buFont typeface="Wingdings" panose="05000000000000000000" pitchFamily="2" charset="2"/>
              <a:buChar char="ü"/>
            </a:pPr>
            <a:r>
              <a:rPr lang="el-GR" sz="1200" dirty="0">
                <a:latin typeface="+mn-lt"/>
              </a:rPr>
              <a:t>Αύξηση του ΑΕΠ με ίδρυση νέων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Υποστήριξη της διαφοροποίησης και του εκσυγχρονισμού των υφιστάμενων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Προσέλκυση μεγάλων παραγωγικών επενδύσεων</a:t>
            </a:r>
          </a:p>
          <a:p>
            <a:pPr marL="171450" indent="-171450">
              <a:spcBef>
                <a:spcPts val="600"/>
              </a:spcBef>
              <a:spcAft>
                <a:spcPts val="300"/>
              </a:spcAft>
              <a:buFont typeface="Wingdings" panose="05000000000000000000" pitchFamily="2" charset="2"/>
              <a:buChar char="ü"/>
            </a:pPr>
            <a:r>
              <a:rPr lang="el-GR" sz="1200" dirty="0">
                <a:latin typeface="+mn-lt"/>
              </a:rPr>
              <a:t>Ενίσχυση ερευνητικών κέντρων και εμβληματικών επενδύσεων σε τομείς υψηλής τεχνολογίας</a:t>
            </a:r>
          </a:p>
          <a:p>
            <a:pPr marL="171450" indent="-171450">
              <a:spcBef>
                <a:spcPts val="600"/>
              </a:spcBef>
              <a:spcAft>
                <a:spcPts val="300"/>
              </a:spcAft>
              <a:buFont typeface="Wingdings" panose="05000000000000000000" pitchFamily="2" charset="2"/>
              <a:buChar char="ü"/>
            </a:pPr>
            <a:r>
              <a:rPr lang="el-GR" sz="1200" dirty="0">
                <a:latin typeface="+mn-lt"/>
              </a:rPr>
              <a:t>Δημιουργία εκκολαπτηρίων και νεοφυών και καινοτόμων επιχειρήσεων</a:t>
            </a:r>
          </a:p>
        </p:txBody>
      </p:sp>
      <p:sp>
        <p:nvSpPr>
          <p:cNvPr id="64" name="Google Shape;1111;p22">
            <a:extLst>
              <a:ext uri="{FF2B5EF4-FFF2-40B4-BE49-F238E27FC236}">
                <a16:creationId xmlns:a16="http://schemas.microsoft.com/office/drawing/2014/main" xmlns="" id="{518CD63E-2667-4F6F-9CE1-DF4CF36772F5}"/>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16</a:t>
            </a:fld>
            <a:endParaRPr lang="el-GR" sz="1000">
              <a:solidFill>
                <a:schemeClr val="tx1"/>
              </a:solidFill>
              <a:latin typeface="Calibri "/>
            </a:endParaRPr>
          </a:p>
        </p:txBody>
      </p:sp>
    </p:spTree>
    <p:extLst>
      <p:ext uri="{BB962C8B-B14F-4D97-AF65-F5344CB8AC3E}">
        <p14:creationId xmlns:p14="http://schemas.microsoft.com/office/powerpoint/2010/main" xmlns="" val="290886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3.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Προγραμματισμός και διαβούλευση</a:t>
            </a:r>
          </a:p>
        </p:txBody>
      </p:sp>
    </p:spTree>
    <p:extLst>
      <p:ext uri="{BB962C8B-B14F-4D97-AF65-F5344CB8AC3E}">
        <p14:creationId xmlns:p14="http://schemas.microsoft.com/office/powerpoint/2010/main" xmlns="" val="359503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9087DC60-4047-4DCD-891F-45DBD94A845F}"/>
              </a:ext>
            </a:extLst>
          </p:cNvPr>
          <p:cNvGraphicFramePr>
            <a:graphicFrameLocks noChangeAspect="1"/>
          </p:cNvGraphicFramePr>
          <p:nvPr/>
        </p:nvGraphicFramePr>
        <p:xfrm>
          <a:off x="1588" y="1588"/>
          <a:ext cx="1588" cy="1588"/>
        </p:xfrm>
        <a:graphic>
          <a:graphicData uri="http://schemas.openxmlformats.org/presentationml/2006/ole">
            <p:oleObj spid="_x0000_s52319" name="think-cell Slide" r:id="rId4" imgW="360" imgH="360" progId="">
              <p:embed/>
            </p:oleObj>
          </a:graphicData>
        </a:graphic>
      </p:graphicFrame>
      <p:pic>
        <p:nvPicPr>
          <p:cNvPr id="13" name="Picture 3"/>
          <p:cNvPicPr>
            <a:picLocks noChangeAspect="1" noChangeArrowheads="1"/>
          </p:cNvPicPr>
          <p:nvPr/>
        </p:nvPicPr>
        <p:blipFill rotWithShape="1">
          <a:blip r:embed="rId5">
            <a:lum bright="70000" contrast="-70000"/>
            <a:extLst>
              <a:ext uri="{BEBA8EAE-BF5A-486C-A8C5-ECC9F3942E4B}">
                <a14:imgProps xmlns:a14="http://schemas.microsoft.com/office/drawing/2010/main" xmlns="">
                  <a14:imgLayer r:embed="rId8">
                    <a14:imgEffect>
                      <a14:artisticPaintStrokes trans="100000" intensity="0"/>
                    </a14:imgEffect>
                  </a14:imgLayer>
                </a14:imgProps>
              </a:ext>
              <a:ext uri="{28A0092B-C50C-407E-A947-70E740481C1C}">
                <a14:useLocalDpi xmlns:a14="http://schemas.microsoft.com/office/drawing/2010/main" xmlns="" val="0"/>
              </a:ext>
            </a:extLst>
          </a:blip>
          <a:srcRect r="50782"/>
          <a:stretch/>
        </p:blipFill>
        <p:spPr bwMode="auto">
          <a:xfrm>
            <a:off x="9120035" y="396256"/>
            <a:ext cx="3071965"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ight Arrow 6"/>
          <p:cNvSpPr/>
          <p:nvPr/>
        </p:nvSpPr>
        <p:spPr>
          <a:xfrm>
            <a:off x="2311695" y="436557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41" name="Title 23">
            <a:extLst>
              <a:ext uri="{FF2B5EF4-FFF2-40B4-BE49-F238E27FC236}">
                <a16:creationId xmlns:a16="http://schemas.microsoft.com/office/drawing/2014/main" xmlns="" id="{EC59E5F0-D023-4DDD-BBA3-DAB4DEE6FE0F}"/>
              </a:ext>
            </a:extLst>
          </p:cNvPr>
          <p:cNvSpPr txBox="1">
            <a:spLocks/>
          </p:cNvSpPr>
          <p:nvPr/>
        </p:nvSpPr>
        <p:spPr>
          <a:xfrm>
            <a:off x="0" y="0"/>
            <a:ext cx="12192000" cy="635000"/>
          </a:xfrm>
          <a:prstGeom prst="rect">
            <a:avLst/>
          </a:prstGeom>
          <a:solidFill>
            <a:srgbClr val="000066"/>
          </a:solid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a:lstStyle>
          <a:p>
            <a:pPr>
              <a:buClrTx/>
              <a:buFontTx/>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Διαβούλευση</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xmlns="" id="{5123285F-6F59-494F-838E-795E79D23A69}"/>
              </a:ext>
            </a:extLst>
          </p:cNvPr>
          <p:cNvSpPr txBox="1"/>
          <p:nvPr/>
        </p:nvSpPr>
        <p:spPr>
          <a:xfrm>
            <a:off x="300057" y="948366"/>
            <a:ext cx="8579539" cy="1743729"/>
          </a:xfrm>
          <a:prstGeom prst="rect">
            <a:avLst/>
          </a:prstGeom>
          <a:solidFill>
            <a:schemeClr val="accent4"/>
          </a:solidFill>
        </p:spPr>
        <p:txBody>
          <a:bodyPr wrap="square" rtlCol="0" anchor="ctr">
            <a:noAutofit/>
          </a:bodyPr>
          <a:lstStyle/>
          <a:p>
            <a:pPr>
              <a:spcBef>
                <a:spcPts val="600"/>
              </a:spcBef>
              <a:spcAft>
                <a:spcPts val="600"/>
              </a:spcAft>
            </a:pPr>
            <a:r>
              <a:rPr lang="el-GR" dirty="0">
                <a:solidFill>
                  <a:schemeClr val="bg1"/>
                </a:solidFill>
                <a:latin typeface="+mn-lt"/>
              </a:rPr>
              <a:t>Ο αναπτυξιακός προγραμματισμός της χώρας για τη νέα Προγραμματική Περίοδο 2021-2027 έχει συμπεριλάβει τη συμμετοχή όλων των αρμόδιων φορέων πολιτικής σε εθνικό,  περιφερειακό και τοπικό επίπεδο.</a:t>
            </a:r>
          </a:p>
          <a:p>
            <a:pPr>
              <a:spcBef>
                <a:spcPts val="600"/>
              </a:spcBef>
              <a:spcAft>
                <a:spcPts val="600"/>
              </a:spcAft>
            </a:pPr>
            <a:r>
              <a:rPr lang="el-GR" b="1" dirty="0">
                <a:solidFill>
                  <a:schemeClr val="bg1"/>
                </a:solidFill>
                <a:latin typeface="+mn-lt"/>
              </a:rPr>
              <a:t>Στόχος είναι η εδραίωση  της εταιρικής σχέσης με το σύνολο των εμπλεκόμενων φορέων και κοινωνικών εταίρων</a:t>
            </a:r>
            <a:r>
              <a:rPr lang="el-GR" dirty="0">
                <a:solidFill>
                  <a:schemeClr val="bg1"/>
                </a:solidFill>
                <a:latin typeface="+mn-lt"/>
              </a:rPr>
              <a:t>, επιδιώκοντας την ενεργή συμμετοχή τους σε όλες τις διαδικασίες σχεδιασμού, προετοιμασίας και διαβούλευσης του ΕΣΠΑ και των Προγραμμάτων 2021-2027 με ανοικτές, διαφανείς και συμμετοχικές </a:t>
            </a:r>
            <a:r>
              <a:rPr lang="el-GR" dirty="0" smtClean="0">
                <a:solidFill>
                  <a:schemeClr val="bg1"/>
                </a:solidFill>
                <a:latin typeface="+mn-lt"/>
              </a:rPr>
              <a:t>διαδικασίες.</a:t>
            </a:r>
            <a:endParaRPr lang="el-GR" dirty="0">
              <a:solidFill>
                <a:schemeClr val="bg1"/>
              </a:solidFill>
              <a:latin typeface="+mn-lt"/>
            </a:endParaRPr>
          </a:p>
        </p:txBody>
      </p:sp>
      <p:sp>
        <p:nvSpPr>
          <p:cNvPr id="48" name="Google Shape;703;p5">
            <a:extLst>
              <a:ext uri="{FF2B5EF4-FFF2-40B4-BE49-F238E27FC236}">
                <a16:creationId xmlns:a16="http://schemas.microsoft.com/office/drawing/2014/main" xmlns="" id="{4E9D06F6-A33B-474E-A90D-59DC1E40E2E5}"/>
              </a:ext>
            </a:extLst>
          </p:cNvPr>
          <p:cNvSpPr/>
          <p:nvPr/>
        </p:nvSpPr>
        <p:spPr>
          <a:xfrm>
            <a:off x="291334" y="3142355"/>
            <a:ext cx="1938308" cy="3373816"/>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Diagonal Corners Snipped 48">
            <a:extLst>
              <a:ext uri="{FF2B5EF4-FFF2-40B4-BE49-F238E27FC236}">
                <a16:creationId xmlns:a16="http://schemas.microsoft.com/office/drawing/2014/main" xmlns="" id="{811F9424-002D-443F-A467-121925A74080}"/>
              </a:ext>
            </a:extLst>
          </p:cNvPr>
          <p:cNvSpPr/>
          <p:nvPr/>
        </p:nvSpPr>
        <p:spPr>
          <a:xfrm>
            <a:off x="268438" y="2936800"/>
            <a:ext cx="1538591"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Μετά το 2020</a:t>
            </a:r>
          </a:p>
        </p:txBody>
      </p:sp>
      <p:sp>
        <p:nvSpPr>
          <p:cNvPr id="52" name="TextBox 51">
            <a:extLst>
              <a:ext uri="{FF2B5EF4-FFF2-40B4-BE49-F238E27FC236}">
                <a16:creationId xmlns:a16="http://schemas.microsoft.com/office/drawing/2014/main" xmlns="" id="{3A1BA843-E8B8-4A92-A80B-CB11FA5E8726}"/>
              </a:ext>
            </a:extLst>
          </p:cNvPr>
          <p:cNvSpPr txBox="1"/>
          <p:nvPr/>
        </p:nvSpPr>
        <p:spPr>
          <a:xfrm>
            <a:off x="300057" y="3888492"/>
            <a:ext cx="1952481" cy="2646878"/>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Εκπόνηση της μελέτης του ΟΟΣΑ για την Περιφερειακή Πολιτική της Ελλάδας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Συναντήσεις με εκπροσώπους των περιφερειακών και τοπικών φορέων και εκπροσώπους της κοινωνίας των πολιτών και του επιχειρηματικού τομέα</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28" name="Google Shape;703;p5">
            <a:extLst>
              <a:ext uri="{FF2B5EF4-FFF2-40B4-BE49-F238E27FC236}">
                <a16:creationId xmlns:a16="http://schemas.microsoft.com/office/drawing/2014/main" xmlns="" id="{211274BE-D112-4C6A-BF80-E9986E54E8F0}"/>
              </a:ext>
            </a:extLst>
          </p:cNvPr>
          <p:cNvSpPr/>
          <p:nvPr/>
        </p:nvSpPr>
        <p:spPr>
          <a:xfrm>
            <a:off x="2652233"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Diagonal Corners Snipped 33">
            <a:extLst>
              <a:ext uri="{FF2B5EF4-FFF2-40B4-BE49-F238E27FC236}">
                <a16:creationId xmlns:a16="http://schemas.microsoft.com/office/drawing/2014/main" xmlns="" id="{8E8CA1F7-FB10-4616-9814-2EC757C72EB2}"/>
              </a:ext>
            </a:extLst>
          </p:cNvPr>
          <p:cNvSpPr/>
          <p:nvPr/>
        </p:nvSpPr>
        <p:spPr>
          <a:xfrm>
            <a:off x="2628709" y="2936801"/>
            <a:ext cx="164937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17/1/2020</a:t>
            </a:r>
          </a:p>
        </p:txBody>
      </p:sp>
      <p:sp>
        <p:nvSpPr>
          <p:cNvPr id="35" name="TextBox 34">
            <a:extLst>
              <a:ext uri="{FF2B5EF4-FFF2-40B4-BE49-F238E27FC236}">
                <a16:creationId xmlns:a16="http://schemas.microsoft.com/office/drawing/2014/main" xmlns="" id="{F2113EE7-04AB-47F9-84E1-3474366625ED}"/>
              </a:ext>
            </a:extLst>
          </p:cNvPr>
          <p:cNvSpPr txBox="1"/>
          <p:nvPr/>
        </p:nvSpPr>
        <p:spPr>
          <a:xfrm>
            <a:off x="2654233" y="3959988"/>
            <a:ext cx="1866265" cy="153888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Εθνικό Αναπτυξιακό συνέδριο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Διαμόρφωση των στρατηγικών επιλογών σε εθνικό και περιφερειακό επίπεδο</a:t>
            </a:r>
            <a:endParaRPr lang="en-GB" sz="1200" dirty="0">
              <a:solidFill>
                <a:srgbClr val="000066"/>
              </a:solidFill>
              <a:latin typeface="Calibri" panose="020F0502020204030204" pitchFamily="34" charset="0"/>
            </a:endParaRP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3" name="Google Shape;703;p5">
            <a:extLst>
              <a:ext uri="{FF2B5EF4-FFF2-40B4-BE49-F238E27FC236}">
                <a16:creationId xmlns:a16="http://schemas.microsoft.com/office/drawing/2014/main" xmlns="" id="{7F75EE6F-21E6-4DE9-8253-A73730C5D443}"/>
              </a:ext>
            </a:extLst>
          </p:cNvPr>
          <p:cNvSpPr/>
          <p:nvPr/>
        </p:nvSpPr>
        <p:spPr>
          <a:xfrm>
            <a:off x="5030518"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Diagonal Corners Snipped 53">
            <a:extLst>
              <a:ext uri="{FF2B5EF4-FFF2-40B4-BE49-F238E27FC236}">
                <a16:creationId xmlns:a16="http://schemas.microsoft.com/office/drawing/2014/main" xmlns="" id="{F0780FD4-C5BA-48E7-990A-95CDA4FFC3E5}"/>
              </a:ext>
            </a:extLst>
          </p:cNvPr>
          <p:cNvSpPr/>
          <p:nvPr/>
        </p:nvSpPr>
        <p:spPr>
          <a:xfrm>
            <a:off x="5006993" y="2936801"/>
            <a:ext cx="173475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smtClean="0">
                <a:solidFill>
                  <a:prstClr val="white"/>
                </a:solidFill>
                <a:latin typeface="+mn-lt"/>
                <a:sym typeface="Georgia"/>
              </a:rPr>
              <a:t>Εγκύκλιοι </a:t>
            </a:r>
            <a:r>
              <a:rPr lang="el-GR" b="1" dirty="0">
                <a:solidFill>
                  <a:prstClr val="white"/>
                </a:solidFill>
                <a:latin typeface="+mn-lt"/>
                <a:sym typeface="Georgia"/>
              </a:rPr>
              <a:t>Σχεδιασμού</a:t>
            </a:r>
          </a:p>
        </p:txBody>
      </p:sp>
      <p:sp>
        <p:nvSpPr>
          <p:cNvPr id="55" name="TextBox 54">
            <a:extLst>
              <a:ext uri="{FF2B5EF4-FFF2-40B4-BE49-F238E27FC236}">
                <a16:creationId xmlns:a16="http://schemas.microsoft.com/office/drawing/2014/main" xmlns="" id="{F774DA8D-3F0A-4475-ABEA-4809013A4ECB}"/>
              </a:ext>
            </a:extLst>
          </p:cNvPr>
          <p:cNvSpPr txBox="1"/>
          <p:nvPr/>
        </p:nvSpPr>
        <p:spPr>
          <a:xfrm>
            <a:off x="5006993" y="3913822"/>
            <a:ext cx="1866265" cy="1985159"/>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Προτάσεις στρατηγικών επιλογών και σχεδιασμού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Βασική εισροή για τη διαμόρφωση των πολιτικών και προτεραιοτήτων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Όργανα σχεδιασμού</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7" name="Google Shape;703;p5">
            <a:extLst>
              <a:ext uri="{FF2B5EF4-FFF2-40B4-BE49-F238E27FC236}">
                <a16:creationId xmlns:a16="http://schemas.microsoft.com/office/drawing/2014/main" xmlns="" id="{4849488F-BAA7-4403-A968-F85504337126}"/>
              </a:ext>
            </a:extLst>
          </p:cNvPr>
          <p:cNvSpPr/>
          <p:nvPr/>
        </p:nvSpPr>
        <p:spPr>
          <a:xfrm>
            <a:off x="7478846"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Diagonal Corners Snipped 57">
            <a:extLst>
              <a:ext uri="{FF2B5EF4-FFF2-40B4-BE49-F238E27FC236}">
                <a16:creationId xmlns:a16="http://schemas.microsoft.com/office/drawing/2014/main" xmlns="" id="{363D7A76-ED10-4849-99AA-01AF390A7790}"/>
              </a:ext>
            </a:extLst>
          </p:cNvPr>
          <p:cNvSpPr/>
          <p:nvPr/>
        </p:nvSpPr>
        <p:spPr>
          <a:xfrm>
            <a:off x="7455321" y="2936799"/>
            <a:ext cx="1728034" cy="84644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Συναντήσεις</a:t>
            </a:r>
          </a:p>
        </p:txBody>
      </p:sp>
      <p:sp>
        <p:nvSpPr>
          <p:cNvPr id="59" name="TextBox 58">
            <a:extLst>
              <a:ext uri="{FF2B5EF4-FFF2-40B4-BE49-F238E27FC236}">
                <a16:creationId xmlns:a16="http://schemas.microsoft.com/office/drawing/2014/main" xmlns="" id="{A382A7BA-8E0F-46C4-87B7-CF60219E2AA0}"/>
              </a:ext>
            </a:extLst>
          </p:cNvPr>
          <p:cNvSpPr txBox="1"/>
          <p:nvPr/>
        </p:nvSpPr>
        <p:spPr>
          <a:xfrm>
            <a:off x="7520308" y="3902687"/>
            <a:ext cx="1866265" cy="2092881"/>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Μεταξύ των εθνικών και περιφερειακών αρχών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Οριστικοποίηση τόσο της κατανομής των πόρων όσο και των προβλεπόμενων πολιτικών του ΕΣΠΑ και των προγραμμάτων </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60" name="Google Shape;703;p5">
            <a:extLst>
              <a:ext uri="{FF2B5EF4-FFF2-40B4-BE49-F238E27FC236}">
                <a16:creationId xmlns:a16="http://schemas.microsoft.com/office/drawing/2014/main" xmlns="" id="{EFBEC26D-9AFC-474A-B738-4519560FC398}"/>
              </a:ext>
            </a:extLst>
          </p:cNvPr>
          <p:cNvSpPr/>
          <p:nvPr/>
        </p:nvSpPr>
        <p:spPr>
          <a:xfrm>
            <a:off x="9953635"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Diagonal Corners Snipped 60">
            <a:extLst>
              <a:ext uri="{FF2B5EF4-FFF2-40B4-BE49-F238E27FC236}">
                <a16:creationId xmlns:a16="http://schemas.microsoft.com/office/drawing/2014/main" xmlns="" id="{A5A26B9E-2020-4010-97B0-971FB53F88EB}"/>
              </a:ext>
            </a:extLst>
          </p:cNvPr>
          <p:cNvSpPr/>
          <p:nvPr/>
        </p:nvSpPr>
        <p:spPr>
          <a:xfrm>
            <a:off x="9930109" y="2936801"/>
            <a:ext cx="1728035" cy="846444"/>
          </a:xfrm>
          <a:prstGeom prst="snip2DiagRect">
            <a:avLst/>
          </a:prstGeom>
          <a:solidFill>
            <a:srgbClr val="013476"/>
          </a:solidFill>
          <a:ln>
            <a:noFill/>
          </a:ln>
        </p:spPr>
        <p:txBody>
          <a:bodyPr spcFirstLastPara="1" wrap="square" lIns="62335" tIns="31159" rIns="62335" bIns="31159" anchor="t" anchorCtr="0">
            <a:spAutoFit/>
          </a:bodyPr>
          <a:lstStyle/>
          <a:p>
            <a:pPr lvl="0">
              <a:buClrTx/>
              <a:defRPr/>
            </a:pPr>
            <a:r>
              <a:rPr lang="el-GR" b="1" kern="1200" dirty="0">
                <a:solidFill>
                  <a:prstClr val="white"/>
                </a:solidFill>
                <a:latin typeface="Calibri" panose="020F0502020204030204"/>
                <a:ea typeface="+mn-ea"/>
                <a:sym typeface="Georgia"/>
              </a:rPr>
              <a:t>Διαβούλευση και διάχυση πληροφόρησης </a:t>
            </a:r>
          </a:p>
        </p:txBody>
      </p:sp>
      <p:sp>
        <p:nvSpPr>
          <p:cNvPr id="62" name="TextBox 61">
            <a:extLst>
              <a:ext uri="{FF2B5EF4-FFF2-40B4-BE49-F238E27FC236}">
                <a16:creationId xmlns:a16="http://schemas.microsoft.com/office/drawing/2014/main" xmlns="" id="{02D0E59C-8C21-47CF-BC34-82D09DDFE986}"/>
              </a:ext>
            </a:extLst>
          </p:cNvPr>
          <p:cNvSpPr txBox="1"/>
          <p:nvPr/>
        </p:nvSpPr>
        <p:spPr>
          <a:xfrm>
            <a:off x="9953635" y="3934373"/>
            <a:ext cx="1866265" cy="101566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Αξιοποιήθηκε η διαδικτυακή πύλη  του ΕΣΠΑ και των Προγραμμάτων</a:t>
            </a:r>
            <a:r>
              <a:rPr lang="en-US" sz="1200" dirty="0">
                <a:solidFill>
                  <a:srgbClr val="000066"/>
                </a:solidFill>
                <a:latin typeface="Calibri" panose="020F0502020204030204" pitchFamily="34" charset="0"/>
              </a:rPr>
              <a:t> </a:t>
            </a:r>
            <a:r>
              <a:rPr lang="el-GR" sz="1200" dirty="0" smtClean="0">
                <a:solidFill>
                  <a:srgbClr val="000066"/>
                </a:solidFill>
                <a:latin typeface="Calibri" panose="020F0502020204030204" pitchFamily="34" charset="0"/>
              </a:rPr>
              <a:t>«ΔΙΑΥΛΟΣ»</a:t>
            </a:r>
            <a:endParaRPr lang="en-GB" sz="1200" dirty="0">
              <a:solidFill>
                <a:srgbClr val="000066"/>
              </a:solidFill>
              <a:latin typeface="Calibri" panose="020F0502020204030204" pitchFamily="34" charset="0"/>
            </a:endParaRPr>
          </a:p>
        </p:txBody>
      </p:sp>
      <p:sp>
        <p:nvSpPr>
          <p:cNvPr id="23" name="Google Shape;1111;p22">
            <a:extLst>
              <a:ext uri="{FF2B5EF4-FFF2-40B4-BE49-F238E27FC236}">
                <a16:creationId xmlns:a16="http://schemas.microsoft.com/office/drawing/2014/main" xmlns="" id="{C895E1EE-9A07-4E6D-97E0-8384EFFA20B3}"/>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18</a:t>
            </a:fld>
            <a:endParaRPr lang="el-GR" sz="1000">
              <a:solidFill>
                <a:schemeClr val="tx1"/>
              </a:solidFill>
              <a:latin typeface="Calibri "/>
            </a:endParaRPr>
          </a:p>
        </p:txBody>
      </p:sp>
      <p:sp>
        <p:nvSpPr>
          <p:cNvPr id="24" name="Right Arrow 6">
            <a:extLst>
              <a:ext uri="{FF2B5EF4-FFF2-40B4-BE49-F238E27FC236}">
                <a16:creationId xmlns:a16="http://schemas.microsoft.com/office/drawing/2014/main" xmlns="" id="{ECBBC0B8-9EC9-4BBA-9575-6338B7B6E133}"/>
              </a:ext>
            </a:extLst>
          </p:cNvPr>
          <p:cNvSpPr/>
          <p:nvPr/>
        </p:nvSpPr>
        <p:spPr>
          <a:xfrm>
            <a:off x="4731552" y="4430236"/>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6" name="Right Arrow 6">
            <a:extLst>
              <a:ext uri="{FF2B5EF4-FFF2-40B4-BE49-F238E27FC236}">
                <a16:creationId xmlns:a16="http://schemas.microsoft.com/office/drawing/2014/main" xmlns="" id="{E0C5EC6D-CB5E-4C0F-A48E-FC0D5831212F}"/>
              </a:ext>
            </a:extLst>
          </p:cNvPr>
          <p:cNvSpPr/>
          <p:nvPr/>
        </p:nvSpPr>
        <p:spPr>
          <a:xfrm>
            <a:off x="7151409"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7" name="Right Arrow 6">
            <a:extLst>
              <a:ext uri="{FF2B5EF4-FFF2-40B4-BE49-F238E27FC236}">
                <a16:creationId xmlns:a16="http://schemas.microsoft.com/office/drawing/2014/main" xmlns="" id="{541A31EA-314F-48BE-8D3A-803BC7D8E185}"/>
              </a:ext>
            </a:extLst>
          </p:cNvPr>
          <p:cNvSpPr/>
          <p:nvPr/>
        </p:nvSpPr>
        <p:spPr>
          <a:xfrm>
            <a:off x="9571266"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Tree>
    <p:extLst>
      <p:ext uri="{BB962C8B-B14F-4D97-AF65-F5344CB8AC3E}">
        <p14:creationId xmlns:p14="http://schemas.microsoft.com/office/powerpoint/2010/main" xmlns="" val="324863221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9087DC60-4047-4DCD-891F-45DBD94A845F}"/>
              </a:ext>
            </a:extLst>
          </p:cNvPr>
          <p:cNvGraphicFramePr>
            <a:graphicFrameLocks noChangeAspect="1"/>
          </p:cNvGraphicFramePr>
          <p:nvPr>
            <p:extLst>
              <p:ext uri="{D42A27DB-BD31-4B8C-83A1-F6EECF244321}">
                <p14:modId xmlns:p14="http://schemas.microsoft.com/office/powerpoint/2010/main" xmlns="" val="753050951"/>
              </p:ext>
            </p:extLst>
          </p:nvPr>
        </p:nvGraphicFramePr>
        <p:xfrm>
          <a:off x="1588" y="1588"/>
          <a:ext cx="1588" cy="1588"/>
        </p:xfrm>
        <a:graphic>
          <a:graphicData uri="http://schemas.openxmlformats.org/presentationml/2006/ole">
            <p:oleObj spid="_x0000_s50275" name="think-cell Slide" r:id="rId4" imgW="360" imgH="360" progId="">
              <p:embed/>
            </p:oleObj>
          </a:graphicData>
        </a:graphic>
      </p:graphicFrame>
      <p:pic>
        <p:nvPicPr>
          <p:cNvPr id="87" name="Picture 3">
            <a:extLst>
              <a:ext uri="{FF2B5EF4-FFF2-40B4-BE49-F238E27FC236}">
                <a16:creationId xmlns:a16="http://schemas.microsoft.com/office/drawing/2014/main" xmlns="" id="{40A1D111-8840-40A4-BD00-6067FA2D76A7}"/>
              </a:ext>
            </a:extLst>
          </p:cNvPr>
          <p:cNvPicPr>
            <a:picLocks noChangeAspect="1" noChangeArrowheads="1"/>
          </p:cNvPicPr>
          <p:nvPr/>
        </p:nvPicPr>
        <p:blipFill rotWithShape="1">
          <a:blip r:embed="rId5">
            <a:lum bright="70000" contrast="-70000"/>
            <a:extLst>
              <a:ext uri="{BEBA8EAE-BF5A-486C-A8C5-ECC9F3942E4B}">
                <a14:imgProps xmlns:a14="http://schemas.microsoft.com/office/drawing/2010/main" xmlns="">
                  <a14:imgLayer r:embed="rId8">
                    <a14:imgEffect>
                      <a14:artisticPaintStrokes trans="100000" intensity="0"/>
                    </a14:imgEffect>
                  </a14:imgLayer>
                </a14:imgProps>
              </a:ext>
              <a:ext uri="{28A0092B-C50C-407E-A947-70E740481C1C}">
                <a14:useLocalDpi xmlns:a14="http://schemas.microsoft.com/office/drawing/2010/main" xmlns="" val="0"/>
              </a:ext>
            </a:extLst>
          </a:blip>
          <a:srcRect r="50152"/>
          <a:stretch/>
        </p:blipFill>
        <p:spPr bwMode="auto">
          <a:xfrm>
            <a:off x="9071240" y="472456"/>
            <a:ext cx="311131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itle 23"/>
          <p:cNvSpPr>
            <a:spLocks noGrp="1"/>
          </p:cNvSpPr>
          <p:nvPr>
            <p:ph type="title" idx="4294967295"/>
          </p:nvPr>
        </p:nvSpPr>
        <p:spPr>
          <a:xfrm>
            <a:off x="0" y="0"/>
            <a:ext cx="12192000" cy="635000"/>
          </a:xfrm>
          <a:solidFill>
            <a:srgbClr val="000066"/>
          </a:solidFill>
          <a:ln>
            <a:noFill/>
          </a:ln>
        </p:spPr>
        <p:txBody>
          <a:bodyPr spcFirstLastPara="1" vert="horz"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Πρόοδος κατάρτισης και υποβολής του ΕΣΠΑ και Προγραμμάτων 2021-2027</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cxnSp>
        <p:nvCxnSpPr>
          <p:cNvPr id="41" name="Straight Connector 40">
            <a:extLst>
              <a:ext uri="{FF2B5EF4-FFF2-40B4-BE49-F238E27FC236}">
                <a16:creationId xmlns:a16="http://schemas.microsoft.com/office/drawing/2014/main" xmlns="" id="{A9881B64-8B00-4EA7-842D-60BD27A2593D}"/>
              </a:ext>
            </a:extLst>
          </p:cNvPr>
          <p:cNvCxnSpPr>
            <a:cxnSpLocks/>
          </p:cNvCxnSpPr>
          <p:nvPr/>
        </p:nvCxnSpPr>
        <p:spPr>
          <a:xfrm flipH="1">
            <a:off x="584372" y="2250049"/>
            <a:ext cx="8827281" cy="0"/>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2950BA8-B31E-49C4-BBBE-ADF7EC49608E}"/>
              </a:ext>
            </a:extLst>
          </p:cNvPr>
          <p:cNvCxnSpPr>
            <a:cxnSpLocks/>
            <a:stCxn id="58" idx="1"/>
          </p:cNvCxnSpPr>
          <p:nvPr/>
        </p:nvCxnSpPr>
        <p:spPr>
          <a:xfrm flipH="1">
            <a:off x="584373" y="5190343"/>
            <a:ext cx="8790746" cy="15688"/>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xmlns="" id="{8A7B2D3F-A4EB-414A-B285-FD748C746723}"/>
              </a:ext>
            </a:extLst>
          </p:cNvPr>
          <p:cNvSpPr/>
          <p:nvPr/>
        </p:nvSpPr>
        <p:spPr>
          <a:xfrm>
            <a:off x="298831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7" name="Oval 46">
            <a:extLst>
              <a:ext uri="{FF2B5EF4-FFF2-40B4-BE49-F238E27FC236}">
                <a16:creationId xmlns:a16="http://schemas.microsoft.com/office/drawing/2014/main" xmlns="" id="{D2D896CB-ABD8-4CFC-B02A-CD7370EDB502}"/>
              </a:ext>
            </a:extLst>
          </p:cNvPr>
          <p:cNvSpPr/>
          <p:nvPr/>
        </p:nvSpPr>
        <p:spPr>
          <a:xfrm>
            <a:off x="426793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8" name="Oval 47">
            <a:extLst>
              <a:ext uri="{FF2B5EF4-FFF2-40B4-BE49-F238E27FC236}">
                <a16:creationId xmlns:a16="http://schemas.microsoft.com/office/drawing/2014/main" xmlns="" id="{14521049-830E-4C6A-8282-217C36D40D0F}"/>
              </a:ext>
            </a:extLst>
          </p:cNvPr>
          <p:cNvSpPr/>
          <p:nvPr/>
        </p:nvSpPr>
        <p:spPr>
          <a:xfrm>
            <a:off x="682716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9" name="Oval 48">
            <a:extLst>
              <a:ext uri="{FF2B5EF4-FFF2-40B4-BE49-F238E27FC236}">
                <a16:creationId xmlns:a16="http://schemas.microsoft.com/office/drawing/2014/main" xmlns="" id="{903E7232-4E6F-4222-B9B5-6BE2E4BA2C99}"/>
              </a:ext>
            </a:extLst>
          </p:cNvPr>
          <p:cNvSpPr/>
          <p:nvPr/>
        </p:nvSpPr>
        <p:spPr>
          <a:xfrm>
            <a:off x="810677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xmlns="" id="{CC964FAB-B875-4378-B358-5F782C43D7A3}"/>
              </a:ext>
            </a:extLst>
          </p:cNvPr>
          <p:cNvSpPr/>
          <p:nvPr/>
        </p:nvSpPr>
        <p:spPr>
          <a:xfrm>
            <a:off x="2631986" y="499148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xmlns="" id="{A1472173-789D-4442-969B-12408AEB946D}"/>
              </a:ext>
            </a:extLst>
          </p:cNvPr>
          <p:cNvSpPr txBox="1"/>
          <p:nvPr/>
        </p:nvSpPr>
        <p:spPr>
          <a:xfrm>
            <a:off x="5304738" y="1497971"/>
            <a:ext cx="777659"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Μάιος 2021</a:t>
            </a:r>
          </a:p>
        </p:txBody>
      </p:sp>
      <p:sp>
        <p:nvSpPr>
          <p:cNvPr id="55" name="TextBox 54">
            <a:extLst>
              <a:ext uri="{FF2B5EF4-FFF2-40B4-BE49-F238E27FC236}">
                <a16:creationId xmlns:a16="http://schemas.microsoft.com/office/drawing/2014/main" xmlns="" id="{EAAEC237-0D31-4813-A30E-7A8D0BEBD9C4}"/>
              </a:ext>
            </a:extLst>
          </p:cNvPr>
          <p:cNvSpPr txBox="1"/>
          <p:nvPr/>
        </p:nvSpPr>
        <p:spPr>
          <a:xfrm>
            <a:off x="6436645" y="1523908"/>
            <a:ext cx="102969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1</a:t>
            </a:r>
            <a:r>
              <a:rPr lang="el-GR" b="1" i="1" baseline="30000" dirty="0">
                <a:solidFill>
                  <a:srgbClr val="013476"/>
                </a:solidFill>
                <a:latin typeface="+mn-lt"/>
              </a:rPr>
              <a:t>η</a:t>
            </a:r>
            <a:r>
              <a:rPr lang="el-GR" b="1" i="1" dirty="0">
                <a:solidFill>
                  <a:srgbClr val="013476"/>
                </a:solidFill>
                <a:latin typeface="+mn-lt"/>
              </a:rPr>
              <a:t> Ιουλίου 2021</a:t>
            </a:r>
          </a:p>
        </p:txBody>
      </p:sp>
      <p:sp>
        <p:nvSpPr>
          <p:cNvPr id="56" name="TextBox 55">
            <a:extLst>
              <a:ext uri="{FF2B5EF4-FFF2-40B4-BE49-F238E27FC236}">
                <a16:creationId xmlns:a16="http://schemas.microsoft.com/office/drawing/2014/main" xmlns="" id="{6DF1BCCF-B6A8-4A6F-BF3B-DD8AD899ED3C}"/>
              </a:ext>
            </a:extLst>
          </p:cNvPr>
          <p:cNvSpPr txBox="1"/>
          <p:nvPr/>
        </p:nvSpPr>
        <p:spPr>
          <a:xfrm>
            <a:off x="7820584" y="1531291"/>
            <a:ext cx="1103886"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7</a:t>
            </a:r>
            <a:r>
              <a:rPr lang="el-GR" b="1" i="1" baseline="30000" dirty="0">
                <a:solidFill>
                  <a:srgbClr val="013476"/>
                </a:solidFill>
                <a:latin typeface="+mn-lt"/>
              </a:rPr>
              <a:t>η</a:t>
            </a:r>
            <a:r>
              <a:rPr lang="el-GR" b="1" i="1" dirty="0">
                <a:solidFill>
                  <a:srgbClr val="013476"/>
                </a:solidFill>
                <a:latin typeface="+mn-lt"/>
              </a:rPr>
              <a:t> Ιουλίου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57" name="TextBox 56">
            <a:extLst>
              <a:ext uri="{FF2B5EF4-FFF2-40B4-BE49-F238E27FC236}">
                <a16:creationId xmlns:a16="http://schemas.microsoft.com/office/drawing/2014/main" xmlns="" id="{5D03FA5A-0EB2-47EE-B96E-F77EBA5AD88F}"/>
              </a:ext>
            </a:extLst>
          </p:cNvPr>
          <p:cNvSpPr txBox="1"/>
          <p:nvPr/>
        </p:nvSpPr>
        <p:spPr>
          <a:xfrm>
            <a:off x="249398" y="1504716"/>
            <a:ext cx="79730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Ιούνιος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60" name="TextBox 59">
            <a:extLst>
              <a:ext uri="{FF2B5EF4-FFF2-40B4-BE49-F238E27FC236}">
                <a16:creationId xmlns:a16="http://schemas.microsoft.com/office/drawing/2014/main" xmlns="" id="{8F3735F4-7694-4B75-8D54-D13BD3EFFB75}"/>
              </a:ext>
            </a:extLst>
          </p:cNvPr>
          <p:cNvSpPr txBox="1"/>
          <p:nvPr/>
        </p:nvSpPr>
        <p:spPr>
          <a:xfrm>
            <a:off x="7138562" y="4497450"/>
            <a:ext cx="10987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Σεπτέμβριος 2021</a:t>
            </a:r>
          </a:p>
        </p:txBody>
      </p:sp>
      <p:sp>
        <p:nvSpPr>
          <p:cNvPr id="61" name="TextBox 60">
            <a:extLst>
              <a:ext uri="{FF2B5EF4-FFF2-40B4-BE49-F238E27FC236}">
                <a16:creationId xmlns:a16="http://schemas.microsoft.com/office/drawing/2014/main" xmlns="" id="{60B5903A-E7E8-44B7-89C6-DA26C31201BB}"/>
              </a:ext>
            </a:extLst>
          </p:cNvPr>
          <p:cNvSpPr txBox="1"/>
          <p:nvPr/>
        </p:nvSpPr>
        <p:spPr>
          <a:xfrm>
            <a:off x="2403446" y="442637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Απρίλιος 2021</a:t>
            </a:r>
          </a:p>
        </p:txBody>
      </p:sp>
      <p:sp>
        <p:nvSpPr>
          <p:cNvPr id="62" name="Rectangle 61">
            <a:extLst>
              <a:ext uri="{FF2B5EF4-FFF2-40B4-BE49-F238E27FC236}">
                <a16:creationId xmlns:a16="http://schemas.microsoft.com/office/drawing/2014/main" xmlns="" id="{3BB530AF-3F62-4FA3-BE03-6BDAD70CB70A}"/>
              </a:ext>
            </a:extLst>
          </p:cNvPr>
          <p:cNvSpPr/>
          <p:nvPr/>
        </p:nvSpPr>
        <p:spPr>
          <a:xfrm>
            <a:off x="113082" y="2518749"/>
            <a:ext cx="100103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0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3" name="Rectangle 62">
            <a:extLst>
              <a:ext uri="{FF2B5EF4-FFF2-40B4-BE49-F238E27FC236}">
                <a16:creationId xmlns:a16="http://schemas.microsoft.com/office/drawing/2014/main" xmlns="" id="{83C595BF-7695-4669-A3FF-BB63884C9981}"/>
              </a:ext>
            </a:extLst>
          </p:cNvPr>
          <p:cNvSpPr/>
          <p:nvPr/>
        </p:nvSpPr>
        <p:spPr>
          <a:xfrm>
            <a:off x="5280024" y="2518749"/>
            <a:ext cx="1058845"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2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4" name="Rectangle 63">
            <a:extLst>
              <a:ext uri="{FF2B5EF4-FFF2-40B4-BE49-F238E27FC236}">
                <a16:creationId xmlns:a16="http://schemas.microsoft.com/office/drawing/2014/main" xmlns="" id="{08107211-0751-4C3E-BF89-88B22E0F272A}"/>
              </a:ext>
            </a:extLst>
          </p:cNvPr>
          <p:cNvSpPr/>
          <p:nvPr/>
        </p:nvSpPr>
        <p:spPr>
          <a:xfrm>
            <a:off x="6305186" y="2518749"/>
            <a:ext cx="1463722"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της Ε.Ε επί του </a:t>
            </a:r>
            <a:r>
              <a:rPr lang="en-US" sz="1200" b="1" kern="0" dirty="0">
                <a:solidFill>
                  <a:prstClr val="black"/>
                </a:solidFill>
                <a:latin typeface="Calibri" panose="020F0502020204030204"/>
                <a:cs typeface="Times New Roman" panose="02020603050405020304" pitchFamily="18" charset="0"/>
              </a:rPr>
              <a:t>Draft 2</a:t>
            </a:r>
            <a:endParaRPr lang="el-GR" sz="1200" dirty="0"/>
          </a:p>
        </p:txBody>
      </p:sp>
      <p:sp>
        <p:nvSpPr>
          <p:cNvPr id="65" name="Rectangle 64">
            <a:extLst>
              <a:ext uri="{FF2B5EF4-FFF2-40B4-BE49-F238E27FC236}">
                <a16:creationId xmlns:a16="http://schemas.microsoft.com/office/drawing/2014/main" xmlns="" id="{179C1AE7-0DC4-4F56-991F-B3ADA19D03C0}"/>
              </a:ext>
            </a:extLst>
          </p:cNvPr>
          <p:cNvSpPr/>
          <p:nvPr/>
        </p:nvSpPr>
        <p:spPr>
          <a:xfrm>
            <a:off x="7829903" y="2518749"/>
            <a:ext cx="104882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3 </a:t>
            </a:r>
            <a:r>
              <a:rPr lang="el-GR" sz="1200" b="1" kern="0" dirty="0">
                <a:solidFill>
                  <a:prstClr val="black"/>
                </a:solidFill>
                <a:latin typeface="Calibri" panose="020F0502020204030204"/>
                <a:cs typeface="Times New Roman" panose="02020603050405020304" pitchFamily="18" charset="0"/>
              </a:rPr>
              <a:t>στην Ε.Ε</a:t>
            </a:r>
          </a:p>
        </p:txBody>
      </p:sp>
      <p:sp>
        <p:nvSpPr>
          <p:cNvPr id="69" name="Rectangle 68">
            <a:extLst>
              <a:ext uri="{FF2B5EF4-FFF2-40B4-BE49-F238E27FC236}">
                <a16:creationId xmlns:a16="http://schemas.microsoft.com/office/drawing/2014/main" xmlns="" id="{7422E795-328B-4677-B41D-0F4835955F5E}"/>
              </a:ext>
            </a:extLst>
          </p:cNvPr>
          <p:cNvSpPr/>
          <p:nvPr/>
        </p:nvSpPr>
        <p:spPr>
          <a:xfrm>
            <a:off x="1827976" y="5441759"/>
            <a:ext cx="2023028" cy="461665"/>
          </a:xfrm>
          <a:prstGeom prst="rect">
            <a:avLst/>
          </a:prstGeom>
        </p:spPr>
        <p:txBody>
          <a:bodyPr wrap="square">
            <a:spAutoFit/>
          </a:bodyPr>
          <a:lstStyle/>
          <a:p>
            <a:pPr algn="ctr"/>
            <a:r>
              <a:rPr lang="en-US" sz="1200" b="1" dirty="0">
                <a:solidFill>
                  <a:prstClr val="black"/>
                </a:solidFill>
                <a:latin typeface="Calibri" panose="020F0502020204030204"/>
                <a:cs typeface="Times New Roman" panose="02020603050405020304" pitchFamily="18" charset="0"/>
              </a:rPr>
              <a:t>Draft 0</a:t>
            </a:r>
            <a:r>
              <a:rPr lang="el-GR" sz="1200" b="1" dirty="0">
                <a:solidFill>
                  <a:prstClr val="black"/>
                </a:solidFill>
                <a:latin typeface="Calibri" panose="020F0502020204030204"/>
                <a:cs typeface="Times New Roman" panose="02020603050405020304" pitchFamily="18" charset="0"/>
              </a:rPr>
              <a:t> </a:t>
            </a:r>
            <a:r>
              <a:rPr lang="el-GR" sz="1200" b="1" dirty="0" smtClean="0">
                <a:solidFill>
                  <a:prstClr val="black"/>
                </a:solidFill>
                <a:latin typeface="Calibri" panose="020F0502020204030204"/>
                <a:cs typeface="Times New Roman" panose="02020603050405020304" pitchFamily="18" charset="0"/>
              </a:rPr>
              <a:t>Τομεακών </a:t>
            </a:r>
            <a:r>
              <a:rPr lang="el-GR" sz="1200" b="1" dirty="0">
                <a:solidFill>
                  <a:prstClr val="black"/>
                </a:solidFill>
                <a:latin typeface="Calibri" panose="020F0502020204030204"/>
                <a:cs typeface="Times New Roman" panose="02020603050405020304" pitchFamily="18" charset="0"/>
              </a:rPr>
              <a:t>Προγραμμάτων ΕΤΠΑ και ΤΣ</a:t>
            </a:r>
            <a:endParaRPr lang="el-GR" sz="1200" b="1" kern="0" dirty="0">
              <a:solidFill>
                <a:prstClr val="black"/>
              </a:solidFill>
              <a:latin typeface="Calibri" panose="020F0502020204030204"/>
              <a:cs typeface="Times New Roman" panose="02020603050405020304" pitchFamily="18" charset="0"/>
            </a:endParaRPr>
          </a:p>
        </p:txBody>
      </p:sp>
      <p:sp>
        <p:nvSpPr>
          <p:cNvPr id="70" name="Flowchart: Process 23">
            <a:extLst>
              <a:ext uri="{FF2B5EF4-FFF2-40B4-BE49-F238E27FC236}">
                <a16:creationId xmlns:a16="http://schemas.microsoft.com/office/drawing/2014/main" xmlns="" id="{6EF5E425-E64B-4FD4-831C-87DB5BBE667F}"/>
              </a:ext>
            </a:extLst>
          </p:cNvPr>
          <p:cNvSpPr/>
          <p:nvPr/>
        </p:nvSpPr>
        <p:spPr>
          <a:xfrm>
            <a:off x="1168169" y="6010405"/>
            <a:ext cx="9319890" cy="577556"/>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i="1" dirty="0">
                <a:solidFill>
                  <a:schemeClr val="tx1">
                    <a:lumMod val="75000"/>
                    <a:lumOff val="25000"/>
                  </a:schemeClr>
                </a:solidFill>
                <a:latin typeface="Calibri" panose="020F0502020204030204" pitchFamily="34" charset="0"/>
              </a:rPr>
              <a:t>(</a:t>
            </a:r>
            <a:r>
              <a:rPr lang="en-US" sz="1200" i="1" dirty="0">
                <a:solidFill>
                  <a:schemeClr val="tx1">
                    <a:lumMod val="75000"/>
                    <a:lumOff val="25000"/>
                  </a:schemeClr>
                </a:solidFill>
                <a:latin typeface="Calibri" panose="020F0502020204030204" pitchFamily="34" charset="0"/>
              </a:rPr>
              <a:t>*</a:t>
            </a:r>
            <a:r>
              <a:rPr lang="el-GR" sz="1200" i="1" dirty="0">
                <a:solidFill>
                  <a:schemeClr val="tx1">
                    <a:lumMod val="75000"/>
                    <a:lumOff val="25000"/>
                  </a:schemeClr>
                </a:solidFill>
                <a:latin typeface="Calibri" panose="020F0502020204030204" pitchFamily="34" charset="0"/>
              </a:rPr>
              <a:t>*) Υποχρέωση για επίσημη υποβολή μέσω </a:t>
            </a:r>
            <a:r>
              <a:rPr lang="en-US" sz="1200" i="1" dirty="0">
                <a:solidFill>
                  <a:schemeClr val="tx1">
                    <a:lumMod val="75000"/>
                    <a:lumOff val="25000"/>
                  </a:schemeClr>
                </a:solidFill>
                <a:latin typeface="Calibri" panose="020F0502020204030204" pitchFamily="34" charset="0"/>
              </a:rPr>
              <a:t>SFC 2021 </a:t>
            </a:r>
            <a:r>
              <a:rPr lang="el-GR" sz="1200" i="1" dirty="0">
                <a:solidFill>
                  <a:schemeClr val="tx1">
                    <a:lumMod val="75000"/>
                    <a:lumOff val="25000"/>
                  </a:schemeClr>
                </a:solidFill>
                <a:latin typeface="Calibri" panose="020F0502020204030204" pitchFamily="34" charset="0"/>
              </a:rPr>
              <a:t>των Προγραμμάτων, </a:t>
            </a:r>
            <a:r>
              <a:rPr lang="el-GR" sz="1200" b="1" i="1" dirty="0">
                <a:solidFill>
                  <a:schemeClr val="tx1">
                    <a:lumMod val="75000"/>
                    <a:lumOff val="25000"/>
                  </a:schemeClr>
                </a:solidFill>
                <a:latin typeface="Calibri" panose="020F0502020204030204" pitchFamily="34" charset="0"/>
              </a:rPr>
              <a:t>έως 12 Οκτωβρίου 2021 </a:t>
            </a:r>
            <a:r>
              <a:rPr lang="el-GR" sz="1200" i="1" dirty="0">
                <a:solidFill>
                  <a:schemeClr val="tx1">
                    <a:lumMod val="75000"/>
                    <a:lumOff val="25000"/>
                  </a:schemeClr>
                </a:solidFill>
                <a:latin typeface="Calibri" panose="020F0502020204030204" pitchFamily="34" charset="0"/>
              </a:rPr>
              <a:t>(3 μήνες από την επίσημη υποβολή του ΕΣΠΑ)</a:t>
            </a:r>
            <a:endParaRPr lang="en-GB" sz="1200" i="1" dirty="0">
              <a:solidFill>
                <a:schemeClr val="tx1">
                  <a:lumMod val="75000"/>
                  <a:lumOff val="25000"/>
                </a:schemeClr>
              </a:solidFill>
              <a:latin typeface="Calibri" panose="020F0502020204030204" pitchFamily="34" charset="0"/>
            </a:endParaRPr>
          </a:p>
        </p:txBody>
      </p:sp>
      <p:sp>
        <p:nvSpPr>
          <p:cNvPr id="71" name="Oval 70">
            <a:extLst>
              <a:ext uri="{FF2B5EF4-FFF2-40B4-BE49-F238E27FC236}">
                <a16:creationId xmlns:a16="http://schemas.microsoft.com/office/drawing/2014/main" xmlns="" id="{1F02599D-3ABF-4791-B0D5-446ADFCD0E8F}"/>
              </a:ext>
            </a:extLst>
          </p:cNvPr>
          <p:cNvSpPr/>
          <p:nvPr/>
        </p:nvSpPr>
        <p:spPr>
          <a:xfrm>
            <a:off x="5157917" y="500137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xmlns="" id="{F7857B08-AC23-47F2-A466-7D9F4D3047AB}"/>
              </a:ext>
            </a:extLst>
          </p:cNvPr>
          <p:cNvSpPr txBox="1"/>
          <p:nvPr/>
        </p:nvSpPr>
        <p:spPr>
          <a:xfrm>
            <a:off x="4886486" y="442655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Ιούλιος 2021</a:t>
            </a:r>
          </a:p>
        </p:txBody>
      </p:sp>
      <p:sp>
        <p:nvSpPr>
          <p:cNvPr id="73" name="Arrow: Pentagon 72">
            <a:extLst>
              <a:ext uri="{FF2B5EF4-FFF2-40B4-BE49-F238E27FC236}">
                <a16:creationId xmlns:a16="http://schemas.microsoft.com/office/drawing/2014/main" xmlns="" id="{C72A133F-7764-4488-A49F-F0A804012FCF}"/>
              </a:ext>
            </a:extLst>
          </p:cNvPr>
          <p:cNvSpPr/>
          <p:nvPr/>
        </p:nvSpPr>
        <p:spPr>
          <a:xfrm>
            <a:off x="9386393" y="2053918"/>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xmlns="" id="{C65F850B-E70B-4309-9567-26AC4AC40A6A}"/>
              </a:ext>
            </a:extLst>
          </p:cNvPr>
          <p:cNvSpPr txBox="1"/>
          <p:nvPr/>
        </p:nvSpPr>
        <p:spPr>
          <a:xfrm>
            <a:off x="9278720" y="1555348"/>
            <a:ext cx="573907" cy="430887"/>
          </a:xfrm>
          <a:prstGeom prst="rect">
            <a:avLst/>
          </a:prstGeom>
          <a:noFill/>
        </p:spPr>
        <p:txBody>
          <a:bodyPr wrap="square" lIns="0" tIns="0" rIns="0" bIns="0" rtlCol="0">
            <a:spAutoFit/>
          </a:bodyPr>
          <a:lstStyle/>
          <a:p>
            <a:pPr lvl="0" algn="ctr">
              <a:spcAft>
                <a:spcPts val="600"/>
              </a:spcAft>
              <a:buSzPct val="100000"/>
              <a:defRPr/>
            </a:pPr>
            <a:r>
              <a:rPr lang="el-GR" b="1" i="1" kern="1200" dirty="0">
                <a:solidFill>
                  <a:srgbClr val="013476"/>
                </a:solidFill>
                <a:latin typeface="+mn-lt"/>
                <a:ea typeface="+mn-ea"/>
                <a:cs typeface="+mn-cs"/>
              </a:rPr>
              <a:t>Ιούλιος 2021</a:t>
            </a:r>
          </a:p>
        </p:txBody>
      </p:sp>
      <p:sp>
        <p:nvSpPr>
          <p:cNvPr id="75" name="Rectangle 74">
            <a:extLst>
              <a:ext uri="{FF2B5EF4-FFF2-40B4-BE49-F238E27FC236}">
                <a16:creationId xmlns:a16="http://schemas.microsoft.com/office/drawing/2014/main" xmlns="" id="{19922C3D-774B-4E8C-9EE8-8FFDDEEF92CB}"/>
              </a:ext>
            </a:extLst>
          </p:cNvPr>
          <p:cNvSpPr/>
          <p:nvPr/>
        </p:nvSpPr>
        <p:spPr>
          <a:xfrm>
            <a:off x="10114027" y="1984515"/>
            <a:ext cx="1413441" cy="461665"/>
          </a:xfrm>
          <a:prstGeom prst="rect">
            <a:avLst/>
          </a:prstGeom>
          <a:solidFill>
            <a:schemeClr val="bg1">
              <a:alpha val="40000"/>
            </a:schemeClr>
          </a:solidFill>
        </p:spPr>
        <p:txBody>
          <a:bodyPr wrap="square">
            <a:spAutoFit/>
          </a:bodyPr>
          <a:lstStyle/>
          <a:p>
            <a:r>
              <a:rPr lang="el-GR" sz="1200" b="1" kern="0" dirty="0">
                <a:solidFill>
                  <a:prstClr val="black"/>
                </a:solidFill>
                <a:latin typeface="Calibri" panose="020F0502020204030204"/>
                <a:cs typeface="Times New Roman" panose="02020603050405020304" pitchFamily="18" charset="0"/>
              </a:rPr>
              <a:t>Έγκριση του ΕΣΠΑ από την Ε.Ε</a:t>
            </a:r>
          </a:p>
        </p:txBody>
      </p:sp>
      <p:sp>
        <p:nvSpPr>
          <p:cNvPr id="76" name="Oval 75">
            <a:extLst>
              <a:ext uri="{FF2B5EF4-FFF2-40B4-BE49-F238E27FC236}">
                <a16:creationId xmlns:a16="http://schemas.microsoft.com/office/drawing/2014/main" xmlns="" id="{06D98EB4-BC22-4212-8FF7-4B1EE07122A1}"/>
              </a:ext>
            </a:extLst>
          </p:cNvPr>
          <p:cNvSpPr/>
          <p:nvPr/>
        </p:nvSpPr>
        <p:spPr>
          <a:xfrm>
            <a:off x="554754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xmlns="" id="{4465F8C1-2441-426B-81A9-270DB3CBA263}"/>
              </a:ext>
            </a:extLst>
          </p:cNvPr>
          <p:cNvSpPr/>
          <p:nvPr/>
        </p:nvSpPr>
        <p:spPr>
          <a:xfrm>
            <a:off x="170870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8" name="Oval 77">
            <a:extLst>
              <a:ext uri="{FF2B5EF4-FFF2-40B4-BE49-F238E27FC236}">
                <a16:creationId xmlns:a16="http://schemas.microsoft.com/office/drawing/2014/main" xmlns="" id="{30FC15CB-3D91-4DFD-A810-09EBDD682A6C}"/>
              </a:ext>
            </a:extLst>
          </p:cNvPr>
          <p:cNvSpPr/>
          <p:nvPr/>
        </p:nvSpPr>
        <p:spPr>
          <a:xfrm>
            <a:off x="42908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xmlns="" id="{D7D1F53B-84B2-4562-9FE9-E3EE5F984F72}"/>
              </a:ext>
            </a:extLst>
          </p:cNvPr>
          <p:cNvSpPr txBox="1"/>
          <p:nvPr/>
        </p:nvSpPr>
        <p:spPr>
          <a:xfrm>
            <a:off x="1400955" y="153059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Σεπτέμβριος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0" name="Rectangle 79">
            <a:extLst>
              <a:ext uri="{FF2B5EF4-FFF2-40B4-BE49-F238E27FC236}">
                <a16:creationId xmlns:a16="http://schemas.microsoft.com/office/drawing/2014/main" xmlns="" id="{6678E947-0A32-43D2-B11C-1D988168F6CE}"/>
              </a:ext>
            </a:extLst>
          </p:cNvPr>
          <p:cNvSpPr/>
          <p:nvPr/>
        </p:nvSpPr>
        <p:spPr>
          <a:xfrm>
            <a:off x="1311390" y="2518749"/>
            <a:ext cx="1176910"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επί του </a:t>
            </a:r>
            <a:r>
              <a:rPr lang="en-US" sz="1200" b="1" kern="0" dirty="0">
                <a:solidFill>
                  <a:prstClr val="black"/>
                </a:solidFill>
                <a:latin typeface="Calibri" panose="020F0502020204030204"/>
                <a:cs typeface="Times New Roman" panose="02020603050405020304" pitchFamily="18" charset="0"/>
              </a:rPr>
              <a:t>Draft 0</a:t>
            </a:r>
            <a:endParaRPr lang="el-GR" sz="1200" dirty="0"/>
          </a:p>
        </p:txBody>
      </p:sp>
      <p:sp>
        <p:nvSpPr>
          <p:cNvPr id="81" name="TextBox 80">
            <a:extLst>
              <a:ext uri="{FF2B5EF4-FFF2-40B4-BE49-F238E27FC236}">
                <a16:creationId xmlns:a16="http://schemas.microsoft.com/office/drawing/2014/main" xmlns="" id="{A7BF3AFB-BAAF-429B-A95F-04599E66DABD}"/>
              </a:ext>
            </a:extLst>
          </p:cNvPr>
          <p:cNvSpPr txBox="1"/>
          <p:nvPr/>
        </p:nvSpPr>
        <p:spPr>
          <a:xfrm>
            <a:off x="2702216" y="1511363"/>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Δεκέμβριος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2" name="TextBox 81">
            <a:extLst>
              <a:ext uri="{FF2B5EF4-FFF2-40B4-BE49-F238E27FC236}">
                <a16:creationId xmlns:a16="http://schemas.microsoft.com/office/drawing/2014/main" xmlns="" id="{58022D03-4EEF-4955-9BD6-409376409333}"/>
              </a:ext>
            </a:extLst>
          </p:cNvPr>
          <p:cNvSpPr txBox="1"/>
          <p:nvPr/>
        </p:nvSpPr>
        <p:spPr>
          <a:xfrm>
            <a:off x="4003477" y="149888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Μάρτιος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3" name="Rectangle 82">
            <a:extLst>
              <a:ext uri="{FF2B5EF4-FFF2-40B4-BE49-F238E27FC236}">
                <a16:creationId xmlns:a16="http://schemas.microsoft.com/office/drawing/2014/main" xmlns="" id="{C647E8C7-FF36-4019-8F37-94D607D36D9D}"/>
              </a:ext>
            </a:extLst>
          </p:cNvPr>
          <p:cNvSpPr/>
          <p:nvPr/>
        </p:nvSpPr>
        <p:spPr>
          <a:xfrm>
            <a:off x="2657119" y="2518749"/>
            <a:ext cx="1064910"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στην Ε.Ε.</a:t>
            </a:r>
          </a:p>
        </p:txBody>
      </p:sp>
      <p:sp>
        <p:nvSpPr>
          <p:cNvPr id="4" name="TextBox 3">
            <a:extLst>
              <a:ext uri="{FF2B5EF4-FFF2-40B4-BE49-F238E27FC236}">
                <a16:creationId xmlns:a16="http://schemas.microsoft.com/office/drawing/2014/main" xmlns="" id="{FEE86A63-108C-4485-96C5-A069A2192D9D}"/>
              </a:ext>
            </a:extLst>
          </p:cNvPr>
          <p:cNvSpPr txBox="1"/>
          <p:nvPr/>
        </p:nvSpPr>
        <p:spPr>
          <a:xfrm>
            <a:off x="3763681" y="2518749"/>
            <a:ext cx="1369573" cy="646331"/>
          </a:xfrm>
          <a:prstGeom prst="rect">
            <a:avLst/>
          </a:prstGeom>
          <a:noFill/>
        </p:spPr>
        <p:txBody>
          <a:bodyPr wrap="square" rtlCol="0">
            <a:spAutoFit/>
          </a:bodyPr>
          <a:lstStyle/>
          <a:p>
            <a:pPr algn="ctr"/>
            <a:r>
              <a:rPr lang="el-GR" sz="1200" b="1" dirty="0">
                <a:solidFill>
                  <a:schemeClr val="tx1"/>
                </a:solidFill>
                <a:latin typeface="Calibri" panose="020F0502020204030204" pitchFamily="34" charset="0"/>
              </a:rPr>
              <a:t>Παραλαβή των παρατηρήσεων  επί του </a:t>
            </a:r>
            <a:r>
              <a:rPr lang="el-GR" sz="1200" b="1" dirty="0" err="1">
                <a:solidFill>
                  <a:schemeClr val="tx1"/>
                </a:solidFill>
                <a:latin typeface="Calibri" panose="020F0502020204030204" pitchFamily="34" charset="0"/>
              </a:rPr>
              <a:t>Draft</a:t>
            </a:r>
            <a:r>
              <a:rPr lang="el-GR" sz="1200" b="1" dirty="0">
                <a:solidFill>
                  <a:schemeClr val="tx1"/>
                </a:solidFill>
                <a:latin typeface="Calibri" panose="020F0502020204030204" pitchFamily="34" charset="0"/>
              </a:rPr>
              <a:t> </a:t>
            </a:r>
            <a:r>
              <a:rPr lang="en-US" sz="1200" b="1" dirty="0">
                <a:solidFill>
                  <a:schemeClr val="tx1"/>
                </a:solidFill>
                <a:latin typeface="Calibri" panose="020F0502020204030204" pitchFamily="34" charset="0"/>
              </a:rPr>
              <a:t>1</a:t>
            </a:r>
            <a:endParaRPr lang="el-GR" sz="1200" b="1" dirty="0">
              <a:solidFill>
                <a:schemeClr val="tx1"/>
              </a:solidFill>
            </a:endParaRPr>
          </a:p>
        </p:txBody>
      </p:sp>
      <p:sp>
        <p:nvSpPr>
          <p:cNvPr id="84" name="Rectangle 83">
            <a:extLst>
              <a:ext uri="{FF2B5EF4-FFF2-40B4-BE49-F238E27FC236}">
                <a16:creationId xmlns:a16="http://schemas.microsoft.com/office/drawing/2014/main" xmlns="" id="{F696CB96-0756-4386-94F2-DA45F52C8B6F}"/>
              </a:ext>
            </a:extLst>
          </p:cNvPr>
          <p:cNvSpPr/>
          <p:nvPr/>
        </p:nvSpPr>
        <p:spPr>
          <a:xfrm>
            <a:off x="4113079" y="5430242"/>
            <a:ext cx="2322508"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όλων των Τομεακών και Περιφερειακών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5" name="Rectangle 84">
            <a:extLst>
              <a:ext uri="{FF2B5EF4-FFF2-40B4-BE49-F238E27FC236}">
                <a16:creationId xmlns:a16="http://schemas.microsoft.com/office/drawing/2014/main" xmlns="" id="{CB60592F-ABC1-4313-A26D-21456EBA56B2}"/>
              </a:ext>
            </a:extLst>
          </p:cNvPr>
          <p:cNvSpPr/>
          <p:nvPr/>
        </p:nvSpPr>
        <p:spPr>
          <a:xfrm>
            <a:off x="6830159" y="5436864"/>
            <a:ext cx="1715601"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Διαβούλευση με Ε.Ε. επί των σχεδίων των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6" name="Oval 85">
            <a:extLst>
              <a:ext uri="{FF2B5EF4-FFF2-40B4-BE49-F238E27FC236}">
                <a16:creationId xmlns:a16="http://schemas.microsoft.com/office/drawing/2014/main" xmlns="" id="{BB70E0A0-240E-4CAB-BD71-BDDA2AD8CBB2}"/>
              </a:ext>
            </a:extLst>
          </p:cNvPr>
          <p:cNvSpPr/>
          <p:nvPr/>
        </p:nvSpPr>
        <p:spPr>
          <a:xfrm>
            <a:off x="7497406" y="500796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2" name="Google Shape;1111;p22">
            <a:extLst>
              <a:ext uri="{FF2B5EF4-FFF2-40B4-BE49-F238E27FC236}">
                <a16:creationId xmlns:a16="http://schemas.microsoft.com/office/drawing/2014/main" xmlns="" id="{BA5C7F0D-937A-4063-82C9-51AA35E1EA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19</a:t>
            </a:fld>
            <a:endParaRPr lang="el-GR" sz="1000">
              <a:solidFill>
                <a:schemeClr val="tx1"/>
              </a:solidFill>
              <a:latin typeface="Calibri "/>
            </a:endParaRPr>
          </a:p>
        </p:txBody>
      </p:sp>
      <p:sp>
        <p:nvSpPr>
          <p:cNvPr id="58" name="Arrow: Pentagon 57">
            <a:extLst>
              <a:ext uri="{FF2B5EF4-FFF2-40B4-BE49-F238E27FC236}">
                <a16:creationId xmlns:a16="http://schemas.microsoft.com/office/drawing/2014/main" xmlns="" id="{A2C8668E-270A-4594-8CDD-5C18941942E9}"/>
              </a:ext>
            </a:extLst>
          </p:cNvPr>
          <p:cNvSpPr/>
          <p:nvPr/>
        </p:nvSpPr>
        <p:spPr>
          <a:xfrm>
            <a:off x="9375119" y="4994212"/>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xmlns="" id="{FF7AB012-C9B6-497C-A0BF-6373854B3877}"/>
              </a:ext>
            </a:extLst>
          </p:cNvPr>
          <p:cNvSpPr/>
          <p:nvPr/>
        </p:nvSpPr>
        <p:spPr>
          <a:xfrm>
            <a:off x="10114027" y="4857266"/>
            <a:ext cx="1456874" cy="646331"/>
          </a:xfrm>
          <a:prstGeom prst="rect">
            <a:avLst/>
          </a:prstGeom>
          <a:solidFill>
            <a:schemeClr val="bg1">
              <a:alpha val="40000"/>
            </a:schemeClr>
          </a:solidFill>
        </p:spPr>
        <p:txBody>
          <a:bodyPr wrap="square">
            <a:spAutoFit/>
          </a:bodyPr>
          <a:lstStyle/>
          <a:p>
            <a:r>
              <a:rPr lang="el-GR" sz="1200" b="1" dirty="0">
                <a:solidFill>
                  <a:prstClr val="black"/>
                </a:solidFill>
                <a:latin typeface="Calibri" panose="020F0502020204030204"/>
                <a:cs typeface="Times New Roman" panose="02020603050405020304" pitchFamily="18" charset="0"/>
              </a:rPr>
              <a:t>Επίσημη υποβολή μέσω SFC 2021 των Προγραμμάτων*</a:t>
            </a:r>
            <a:r>
              <a:rPr lang="en-US" sz="1200" b="1" dirty="0">
                <a:solidFill>
                  <a:prstClr val="black"/>
                </a:solidFill>
                <a:latin typeface="Calibri" panose="020F0502020204030204"/>
                <a:cs typeface="Times New Roman" panose="02020603050405020304" pitchFamily="18" charset="0"/>
              </a:rPr>
              <a:t>*</a:t>
            </a:r>
            <a:endParaRPr lang="el-GR" sz="1200" b="1" kern="0" dirty="0">
              <a:solidFill>
                <a:prstClr val="black"/>
              </a:solidFill>
              <a:latin typeface="Calibri" panose="020F0502020204030204"/>
              <a:cs typeface="Times New Roman" panose="02020603050405020304" pitchFamily="18" charset="0"/>
            </a:endParaRPr>
          </a:p>
        </p:txBody>
      </p:sp>
      <p:sp>
        <p:nvSpPr>
          <p:cNvPr id="9" name="Rectangle 8">
            <a:extLst>
              <a:ext uri="{FF2B5EF4-FFF2-40B4-BE49-F238E27FC236}">
                <a16:creationId xmlns:a16="http://schemas.microsoft.com/office/drawing/2014/main" xmlns="" id="{7344B54B-163A-4813-9A72-E6749A86C024}"/>
              </a:ext>
            </a:extLst>
          </p:cNvPr>
          <p:cNvSpPr/>
          <p:nvPr/>
        </p:nvSpPr>
        <p:spPr>
          <a:xfrm>
            <a:off x="279515" y="4372228"/>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Τομεακά/ Περιφερειακά Προγράμματα</a:t>
            </a:r>
          </a:p>
        </p:txBody>
      </p:sp>
      <p:sp>
        <p:nvSpPr>
          <p:cNvPr id="67" name="Flowchart: Process 23">
            <a:extLst>
              <a:ext uri="{FF2B5EF4-FFF2-40B4-BE49-F238E27FC236}">
                <a16:creationId xmlns:a16="http://schemas.microsoft.com/office/drawing/2014/main" xmlns="" id="{718626F3-D5E0-4749-B87F-C53CD050DD89}"/>
              </a:ext>
            </a:extLst>
          </p:cNvPr>
          <p:cNvSpPr/>
          <p:nvPr/>
        </p:nvSpPr>
        <p:spPr>
          <a:xfrm>
            <a:off x="6577071" y="3307776"/>
            <a:ext cx="3910988" cy="457567"/>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b="1" i="1" dirty="0">
                <a:solidFill>
                  <a:schemeClr val="tx1">
                    <a:lumMod val="75000"/>
                    <a:lumOff val="25000"/>
                  </a:schemeClr>
                </a:solidFill>
                <a:latin typeface="Calibri" panose="020F0502020204030204" pitchFamily="34" charset="0"/>
              </a:rPr>
              <a:t>(*) 12 Ιουλίου 2021 επίσημη ανάρτηση στην SFC 2021</a:t>
            </a:r>
            <a:endParaRPr lang="en-GB" sz="1200" b="1" i="1" dirty="0">
              <a:solidFill>
                <a:schemeClr val="tx1">
                  <a:lumMod val="75000"/>
                  <a:lumOff val="25000"/>
                </a:schemeClr>
              </a:solidFill>
              <a:latin typeface="Calibri" panose="020F0502020204030204" pitchFamily="34" charset="0"/>
            </a:endParaRPr>
          </a:p>
        </p:txBody>
      </p:sp>
      <p:sp>
        <p:nvSpPr>
          <p:cNvPr id="68" name="Rectangle 67">
            <a:extLst>
              <a:ext uri="{FF2B5EF4-FFF2-40B4-BE49-F238E27FC236}">
                <a16:creationId xmlns:a16="http://schemas.microsoft.com/office/drawing/2014/main" xmlns="" id="{10069B67-2D66-4476-A407-8E533B58BB93}"/>
              </a:ext>
            </a:extLst>
          </p:cNvPr>
          <p:cNvSpPr/>
          <p:nvPr/>
        </p:nvSpPr>
        <p:spPr>
          <a:xfrm>
            <a:off x="247415" y="847595"/>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ΕΣΠΑ</a:t>
            </a:r>
          </a:p>
        </p:txBody>
      </p:sp>
      <p:sp>
        <p:nvSpPr>
          <p:cNvPr id="89" name="TextBox 88">
            <a:extLst>
              <a:ext uri="{FF2B5EF4-FFF2-40B4-BE49-F238E27FC236}">
                <a16:creationId xmlns:a16="http://schemas.microsoft.com/office/drawing/2014/main" xmlns="" id="{11DB6B46-18FF-4E33-9F3F-A6F6863E20EB}"/>
              </a:ext>
            </a:extLst>
          </p:cNvPr>
          <p:cNvSpPr txBox="1"/>
          <p:nvPr/>
        </p:nvSpPr>
        <p:spPr>
          <a:xfrm>
            <a:off x="8964434" y="4472134"/>
            <a:ext cx="11495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Οκτώβριος 2021</a:t>
            </a:r>
          </a:p>
        </p:txBody>
      </p:sp>
    </p:spTree>
    <p:extLst>
      <p:ext uri="{BB962C8B-B14F-4D97-AF65-F5344CB8AC3E}">
        <p14:creationId xmlns:p14="http://schemas.microsoft.com/office/powerpoint/2010/main" xmlns="" val="249648540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92127C26-A274-44EE-A4A6-7BAE829B1455}"/>
              </a:ext>
            </a:extLst>
          </p:cNvPr>
          <p:cNvGraphicFramePr>
            <a:graphicFrameLocks noChangeAspect="1"/>
          </p:cNvGraphicFramePr>
          <p:nvPr/>
        </p:nvGraphicFramePr>
        <p:xfrm>
          <a:off x="1588" y="1588"/>
          <a:ext cx="1588" cy="1588"/>
        </p:xfrm>
        <a:graphic>
          <a:graphicData uri="http://schemas.openxmlformats.org/presentationml/2006/ole">
            <p:oleObj spid="_x0000_s56401" name="think-cell Slide" r:id="rId4" imgW="360" imgH="360" progId="">
              <p:embed/>
            </p:oleObj>
          </a:graphicData>
        </a:graphic>
      </p:graphicFrame>
      <p:pic>
        <p:nvPicPr>
          <p:cNvPr id="12" name="Picture 3">
            <a:extLst>
              <a:ext uri="{FF2B5EF4-FFF2-40B4-BE49-F238E27FC236}">
                <a16:creationId xmlns:a16="http://schemas.microsoft.com/office/drawing/2014/main" xmlns="" id="{FEFCE973-397A-4CCA-A9C7-181CD0B28352}"/>
              </a:ext>
            </a:extLst>
          </p:cNvPr>
          <p:cNvPicPr>
            <a:picLocks noChangeAspect="1" noChangeArrowheads="1"/>
          </p:cNvPicPr>
          <p:nvPr/>
        </p:nvPicPr>
        <p:blipFill rotWithShape="1">
          <a:blip r:embed="rId5">
            <a:lum bright="70000" contrast="-70000"/>
            <a:extLst>
              <a:ext uri="{BEBA8EAE-BF5A-486C-A8C5-ECC9F3942E4B}">
                <a14:imgProps xmlns:a14="http://schemas.microsoft.com/office/drawing/2010/main" xmlns="">
                  <a14:imgLayer r:embed="rId8">
                    <a14:imgEffect>
                      <a14:artisticPaintStrokes trans="100000" intensity="0"/>
                    </a14:imgEffect>
                  </a14:imgLayer>
                </a14:imgProps>
              </a:ext>
              <a:ext uri="{28A0092B-C50C-407E-A947-70E740481C1C}">
                <a14:useLocalDpi xmlns:a14="http://schemas.microsoft.com/office/drawing/2010/main" xmlns=""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Diagonal Corners Snipped 14">
            <a:extLst>
              <a:ext uri="{FF2B5EF4-FFF2-40B4-BE49-F238E27FC236}">
                <a16:creationId xmlns:a16="http://schemas.microsoft.com/office/drawing/2014/main" xmlns="" id="{20578FC3-2608-400D-9AB3-39A9786E3489}"/>
              </a:ext>
            </a:extLst>
          </p:cNvPr>
          <p:cNvSpPr/>
          <p:nvPr/>
        </p:nvSpPr>
        <p:spPr>
          <a:xfrm>
            <a:off x="739559" y="575250"/>
            <a:ext cx="2861894" cy="435404"/>
          </a:xfrm>
          <a:prstGeom prst="snip2DiagRect">
            <a:avLst>
              <a:gd name="adj1" fmla="val 0"/>
              <a:gd name="adj2" fmla="val 0"/>
            </a:avLst>
          </a:prstGeom>
          <a:noFill/>
          <a:ln>
            <a:noFill/>
          </a:ln>
        </p:spPr>
        <p:txBody>
          <a:bodyPr spcFirstLastPara="1" wrap="square" lIns="62335"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kern="1200" dirty="0">
                <a:solidFill>
                  <a:srgbClr val="013476"/>
                </a:solidFill>
                <a:latin typeface="+mn-lt"/>
                <a:ea typeface="+mn-ea"/>
                <a:sym typeface="Georgia"/>
              </a:rPr>
              <a:t>Περιεχόμενα</a:t>
            </a:r>
            <a:endParaRPr kumimoji="0" lang="el-GR" sz="3200" b="1" i="0" u="none" strike="noStrike" kern="1200" cap="none" spc="0" normalizeH="0" baseline="0" noProof="0" dirty="0">
              <a:ln>
                <a:noFill/>
              </a:ln>
              <a:solidFill>
                <a:srgbClr val="013476"/>
              </a:solidFill>
              <a:effectLst/>
              <a:uLnTx/>
              <a:uFillTx/>
              <a:latin typeface="+mn-lt"/>
              <a:ea typeface="+mn-ea"/>
              <a:cs typeface="Arial"/>
              <a:sym typeface="Georgia"/>
            </a:endParaRPr>
          </a:p>
        </p:txBody>
      </p:sp>
      <p:grpSp>
        <p:nvGrpSpPr>
          <p:cNvPr id="3" name="Group 2">
            <a:extLst>
              <a:ext uri="{FF2B5EF4-FFF2-40B4-BE49-F238E27FC236}">
                <a16:creationId xmlns:a16="http://schemas.microsoft.com/office/drawing/2014/main" xmlns="" id="{230EECF1-9F9F-45FA-A273-46B83B1786DE}"/>
              </a:ext>
            </a:extLst>
          </p:cNvPr>
          <p:cNvGrpSpPr/>
          <p:nvPr/>
        </p:nvGrpSpPr>
        <p:grpSpPr>
          <a:xfrm>
            <a:off x="5921406" y="1561753"/>
            <a:ext cx="5823752" cy="1927833"/>
            <a:chOff x="6489578" y="1107684"/>
            <a:chExt cx="5255580" cy="1091946"/>
          </a:xfrm>
        </p:grpSpPr>
        <p:sp>
          <p:nvSpPr>
            <p:cNvPr id="9" name="Rectangle: Diagonal Corners Snipped 8">
              <a:extLst>
                <a:ext uri="{FF2B5EF4-FFF2-40B4-BE49-F238E27FC236}">
                  <a16:creationId xmlns:a16="http://schemas.microsoft.com/office/drawing/2014/main" xmlns="" id="{971E452C-8405-495F-BCF2-2320A76C64C1}"/>
                </a:ext>
              </a:extLst>
            </p:cNvPr>
            <p:cNvSpPr/>
            <p:nvPr/>
          </p:nvSpPr>
          <p:spPr>
            <a:xfrm>
              <a:off x="6489578" y="1700849"/>
              <a:ext cx="5255580" cy="498781"/>
            </a:xfrm>
            <a:prstGeom prst="snip2DiagRect">
              <a:avLst>
                <a:gd name="adj1" fmla="val 0"/>
                <a:gd name="adj2" fmla="val 0"/>
              </a:avLst>
            </a:prstGeom>
            <a:solidFill>
              <a:schemeClr val="accent2"/>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2</a:t>
              </a:r>
              <a:r>
                <a:rPr lang="el-GR" sz="2400" i="1" kern="1200" dirty="0" smtClean="0">
                  <a:solidFill>
                    <a:prstClr val="white"/>
                  </a:solidFill>
                  <a:latin typeface="+mn-lt"/>
                  <a:ea typeface="+mn-ea"/>
                </a:rPr>
                <a:t>. Στόχοι Πολιτικής</a:t>
              </a:r>
              <a:endParaRPr lang="el-GR" sz="2400" i="1" kern="1200" dirty="0">
                <a:solidFill>
                  <a:prstClr val="white"/>
                </a:solidFill>
                <a:latin typeface="+mn-lt"/>
                <a:ea typeface="+mn-ea"/>
              </a:endParaRPr>
            </a:p>
          </p:txBody>
        </p:sp>
        <p:sp>
          <p:nvSpPr>
            <p:cNvPr id="10" name="Rectangle: Diagonal Corners Snipped 9">
              <a:extLst>
                <a:ext uri="{FF2B5EF4-FFF2-40B4-BE49-F238E27FC236}">
                  <a16:creationId xmlns:a16="http://schemas.microsoft.com/office/drawing/2014/main" xmlns="" id="{99437E6D-64C0-4006-81BA-FFC4F672CFE9}"/>
                </a:ext>
              </a:extLst>
            </p:cNvPr>
            <p:cNvSpPr/>
            <p:nvPr/>
          </p:nvSpPr>
          <p:spPr>
            <a:xfrm>
              <a:off x="6489578" y="1107684"/>
              <a:ext cx="5255580" cy="498781"/>
            </a:xfrm>
            <a:prstGeom prst="snip2DiagRect">
              <a:avLst>
                <a:gd name="adj1" fmla="val 0"/>
                <a:gd name="adj2" fmla="val 0"/>
              </a:avLst>
            </a:prstGeom>
            <a:solidFill>
              <a:schemeClr val="accent3">
                <a:lumMod val="75000"/>
              </a:schemeClr>
            </a:solidFill>
            <a:ln>
              <a:noFill/>
            </a:ln>
          </p:spPr>
          <p:txBody>
            <a:bodyPr spcFirstLastPara="1" wrap="square" lIns="180000"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prstClr val="white"/>
                  </a:solidFill>
                  <a:latin typeface="+mn-lt"/>
                  <a:ea typeface="Roboto" panose="02000000000000000000" pitchFamily="2" charset="0"/>
                  <a:cs typeface="Roboto Regular" charset="0"/>
                </a:rPr>
                <a:t>1</a:t>
              </a:r>
              <a:r>
                <a:rPr kumimoji="0" lang="el-GR" sz="2400" b="0" i="1" u="none" strike="noStrike" kern="1200" cap="none" spc="0" normalizeH="0" baseline="0" noProof="0" dirty="0" smtClean="0">
                  <a:ln>
                    <a:noFill/>
                  </a:ln>
                  <a:solidFill>
                    <a:prstClr val="white"/>
                  </a:solidFill>
                  <a:effectLst/>
                  <a:uLnTx/>
                  <a:uFillTx/>
                  <a:latin typeface="+mn-lt"/>
                  <a:ea typeface="Roboto" panose="02000000000000000000" pitchFamily="2" charset="0"/>
                  <a:cs typeface="Roboto Regular" charset="0"/>
                </a:rPr>
                <a:t>. </a:t>
              </a:r>
              <a:r>
                <a:rPr lang="el-GR" sz="2400" i="1" kern="1200" dirty="0" smtClean="0">
                  <a:solidFill>
                    <a:prstClr val="white"/>
                  </a:solidFill>
                  <a:latin typeface="+mn-lt"/>
                  <a:ea typeface="Roboto" panose="02000000000000000000" pitchFamily="2" charset="0"/>
                  <a:cs typeface="Roboto Regular" charset="0"/>
                </a:rPr>
                <a:t>Συνοπτική παρουσίαση ΕΣΠΑ 2021-2027</a:t>
              </a:r>
              <a:endParaRPr kumimoji="0" lang="en-US" sz="2400" b="0" i="1" u="none" strike="noStrike" kern="1200" cap="none" spc="0" normalizeH="0" baseline="0" noProof="0" dirty="0">
                <a:ln>
                  <a:noFill/>
                </a:ln>
                <a:solidFill>
                  <a:prstClr val="white"/>
                </a:solidFill>
                <a:effectLst/>
                <a:uLnTx/>
                <a:uFillTx/>
                <a:latin typeface="+mn-lt"/>
                <a:ea typeface="Roboto" panose="02000000000000000000" pitchFamily="2" charset="0"/>
                <a:cs typeface="Roboto Regular" charset="0"/>
              </a:endParaRPr>
            </a:p>
          </p:txBody>
        </p:sp>
      </p:grpSp>
      <p:sp>
        <p:nvSpPr>
          <p:cNvPr id="11" name="Rectangle: Diagonal Corners Snipped 8">
            <a:extLst>
              <a:ext uri="{FF2B5EF4-FFF2-40B4-BE49-F238E27FC236}">
                <a16:creationId xmlns:a16="http://schemas.microsoft.com/office/drawing/2014/main" xmlns="" id="{971E452C-8405-495F-BCF2-2320A76C64C1}"/>
              </a:ext>
            </a:extLst>
          </p:cNvPr>
          <p:cNvSpPr/>
          <p:nvPr/>
        </p:nvSpPr>
        <p:spPr>
          <a:xfrm>
            <a:off x="5921406" y="3626154"/>
            <a:ext cx="5823752" cy="880599"/>
          </a:xfrm>
          <a:prstGeom prst="snip2DiagRect">
            <a:avLst>
              <a:gd name="adj1" fmla="val 0"/>
              <a:gd name="adj2" fmla="val 0"/>
            </a:avLst>
          </a:prstGeom>
          <a:solidFill>
            <a:schemeClr val="accent3">
              <a:lumMod val="60000"/>
              <a:lumOff val="4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3</a:t>
            </a:r>
            <a:r>
              <a:rPr lang="el-GR" sz="2400" i="1" kern="1200" dirty="0" smtClean="0">
                <a:solidFill>
                  <a:prstClr val="white"/>
                </a:solidFill>
                <a:latin typeface="+mn-lt"/>
                <a:ea typeface="+mn-ea"/>
              </a:rPr>
              <a:t>. </a:t>
            </a:r>
            <a:r>
              <a:rPr lang="el-GR" sz="2400" i="1" kern="1200" dirty="0">
                <a:solidFill>
                  <a:prstClr val="white"/>
                </a:solidFill>
                <a:latin typeface="+mn-lt"/>
                <a:ea typeface="+mn-ea"/>
              </a:rPr>
              <a:t>Προγραμματισμός και διαβούλευση</a:t>
            </a:r>
          </a:p>
        </p:txBody>
      </p:sp>
      <p:sp>
        <p:nvSpPr>
          <p:cNvPr id="13" name="Rectangle: Diagonal Corners Snipped 8">
            <a:extLst>
              <a:ext uri="{FF2B5EF4-FFF2-40B4-BE49-F238E27FC236}">
                <a16:creationId xmlns:a16="http://schemas.microsoft.com/office/drawing/2014/main" xmlns="" id="{971E452C-8405-495F-BCF2-2320A76C64C1}"/>
              </a:ext>
            </a:extLst>
          </p:cNvPr>
          <p:cNvSpPr/>
          <p:nvPr/>
        </p:nvSpPr>
        <p:spPr>
          <a:xfrm>
            <a:off x="5921406" y="4659153"/>
            <a:ext cx="5823752" cy="880599"/>
          </a:xfrm>
          <a:prstGeom prst="snip2DiagRect">
            <a:avLst>
              <a:gd name="adj1" fmla="val 0"/>
              <a:gd name="adj2" fmla="val 0"/>
            </a:avLst>
          </a:prstGeom>
          <a:solidFill>
            <a:schemeClr val="accent3">
              <a:lumMod val="40000"/>
              <a:lumOff val="6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sym typeface="Georgia"/>
              </a:rPr>
              <a:t>4.</a:t>
            </a:r>
            <a:r>
              <a:rPr lang="el-GR" sz="2400" i="1" kern="1200" dirty="0" smtClean="0">
                <a:solidFill>
                  <a:prstClr val="white"/>
                </a:solidFill>
                <a:latin typeface="+mn-lt"/>
                <a:ea typeface="+mn-ea"/>
                <a:sym typeface="Georgia"/>
              </a:rPr>
              <a:t> Παράρτημα - Προγράμματα 2021-2027</a:t>
            </a:r>
            <a:endParaRPr lang="el-GR" sz="2400" i="1" kern="1200" dirty="0">
              <a:solidFill>
                <a:prstClr val="white"/>
              </a:solidFill>
              <a:latin typeface="+mn-lt"/>
              <a:ea typeface="+mn-ea"/>
            </a:endParaRPr>
          </a:p>
        </p:txBody>
      </p:sp>
    </p:spTree>
    <p:extLst>
      <p:ext uri="{BB962C8B-B14F-4D97-AF65-F5344CB8AC3E}">
        <p14:creationId xmlns:p14="http://schemas.microsoft.com/office/powerpoint/2010/main" xmlns="" val="250721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1028199"/>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Παράρτημα – Προγράμματα 2021-2027 </a:t>
            </a:r>
          </a:p>
          <a:p>
            <a:pPr lvl="0">
              <a:defRPr/>
            </a:pPr>
            <a:r>
              <a:rPr lang="el-GR" sz="18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(ενδεικτικό περιεχόμενο και δράσεις)</a:t>
            </a:r>
            <a:endParaRPr lang="el-GR" sz="18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135142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Τομεακά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411166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3938224416"/>
              </p:ext>
            </p:extLst>
          </p:nvPr>
        </p:nvGraphicFramePr>
        <p:xfrm>
          <a:off x="1588" y="1588"/>
          <a:ext cx="1588" cy="1588"/>
        </p:xfrm>
        <a:graphic>
          <a:graphicData uri="http://schemas.openxmlformats.org/presentationml/2006/ole">
            <p:oleObj spid="_x0000_s61490"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a:t>
            </a:r>
            <a:r>
              <a:rPr lang="el-GR" sz="2400" b="1" dirty="0">
                <a:solidFill>
                  <a:schemeClr val="bg1"/>
                </a:solidFill>
                <a:latin typeface="Calibri" panose="020F0502020204030204" pitchFamily="34" charset="0"/>
              </a:rPr>
              <a:t>Ανταγωνιστικότητα», π/υ 3.885 </a:t>
            </a:r>
            <a:r>
              <a:rPr lang="el-GR" sz="2400" b="1" dirty="0" smtClean="0">
                <a:solidFill>
                  <a:schemeClr val="bg1"/>
                </a:solidFill>
                <a:latin typeface="Calibri" panose="020F0502020204030204" pitchFamily="34" charset="0"/>
              </a:rPr>
              <a:t>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22</a:t>
            </a:fld>
            <a:endParaRPr lang="el-GR" sz="1000">
              <a:solidFill>
                <a:schemeClr val="tx1"/>
              </a:solidFill>
              <a:latin typeface="Calibri "/>
            </a:endParaRPr>
          </a:p>
        </p:txBody>
      </p:sp>
      <p:grpSp>
        <p:nvGrpSpPr>
          <p:cNvPr id="46" name="Group 54">
            <a:extLst>
              <a:ext uri="{FF2B5EF4-FFF2-40B4-BE49-F238E27FC236}">
                <a16:creationId xmlns:a16="http://schemas.microsoft.com/office/drawing/2014/main" xmlns="" id="{2F8E3249-E9B5-4944-B23C-C277815447CC}"/>
              </a:ext>
            </a:extLst>
          </p:cNvPr>
          <p:cNvGrpSpPr>
            <a:grpSpLocks noChangeAspect="1"/>
          </p:cNvGrpSpPr>
          <p:nvPr/>
        </p:nvGrpSpPr>
        <p:grpSpPr>
          <a:xfrm>
            <a:off x="10877511" y="36844"/>
            <a:ext cx="571500" cy="571500"/>
            <a:chOff x="1684338" y="3436938"/>
            <a:chExt cx="123825" cy="123825"/>
          </a:xfrm>
          <a:solidFill>
            <a:schemeClr val="bg1"/>
          </a:solidFill>
        </p:grpSpPr>
        <p:sp>
          <p:nvSpPr>
            <p:cNvPr id="48" name="Freeform 204">
              <a:extLst>
                <a:ext uri="{FF2B5EF4-FFF2-40B4-BE49-F238E27FC236}">
                  <a16:creationId xmlns:a16="http://schemas.microsoft.com/office/drawing/2014/main" xmlns=""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05">
              <a:extLst>
                <a:ext uri="{FF2B5EF4-FFF2-40B4-BE49-F238E27FC236}">
                  <a16:creationId xmlns:a16="http://schemas.microsoft.com/office/drawing/2014/main" xmlns=""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06">
              <a:extLst>
                <a:ext uri="{FF2B5EF4-FFF2-40B4-BE49-F238E27FC236}">
                  <a16:creationId xmlns:a16="http://schemas.microsoft.com/office/drawing/2014/main" xmlns=""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207">
              <a:extLst>
                <a:ext uri="{FF2B5EF4-FFF2-40B4-BE49-F238E27FC236}">
                  <a16:creationId xmlns:a16="http://schemas.microsoft.com/office/drawing/2014/main" xmlns=""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208">
              <a:extLst>
                <a:ext uri="{FF2B5EF4-FFF2-40B4-BE49-F238E27FC236}">
                  <a16:creationId xmlns:a16="http://schemas.microsoft.com/office/drawing/2014/main" xmlns=""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6"/>
            <a:ext cx="11284216" cy="18347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«Ανταγωνιστικότητα 2021-2027» αποτελεί ολοκληρωμένη παρέμβαση που θα υποστηρίξει τους παραγωγικούς, ανταγωνιστικούς και εξωστρεφείς τομείς της οικονομίας στη μετάβασή τους σε ένα αναπτυξιακό πρότυπο που καθοδηγείται από την Οικονομία της Γνώσης. Το Πρόγραμμα είναι το εργαλείο υλοποίησης της στρατηγικής της Έξυπνης Εξειδίκευσης που συνδέει την έρευνα και την καινοτομία με την επιχειρηματικότητα και την ενίσχυση των εθνικών και περιφερειακών πλεονεκτημάτων. Για την αντιμετώπιση των προκλήσεων της Ελληνικής Οικονομίας κατά την ΠΠ 2021 - 2027, θα χρειαστούν ολοκληρωμένες πρωτοβουλίες στήριξης, με στόχο να καλυφθεί όλο το εύρος των αναγκών των επιχειρήσεων σε επίπεδο πληροφόρησης, ενίσχυσης συνεργασιών, ανάπτυξης νέων επιχειρηματικών προτύπων και εύρεσης τεχνολογικών, ανθρώπινων και επενδυτικών πόρων. Σε μακροπρόθεσμο ορίζοντα στόχος του Προγράμματος είναι η μετατροπή των ελληνικών επιχειρήσεων από εσωστρεφείς σε εξωστρεφείς. H ανασύνταξή τους είναι σημαντική για την επαναφορά τους ως μοχλού ανάπτυξης της ελληνικής οικονομίας.</a:t>
            </a:r>
          </a:p>
          <a:p>
            <a:pPr lvl="0">
              <a:defRPr/>
            </a:pP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383136" y="3678521"/>
            <a:ext cx="2751746" cy="1700466"/>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rPr>
              <a:t>Ενίσχυση της ανταγωνιστικότητας υψηλής προστιθέμενης αξίας και στήριξη της επιχειρηματικής δραστηριότητας </a:t>
            </a:r>
            <a:endParaRPr lang="el-GR" sz="1100" dirty="0">
              <a:solidFill>
                <a:schemeClr val="bg1"/>
              </a:solidFill>
              <a:latin typeface="+mn-lt"/>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και </a:t>
            </a:r>
            <a:r>
              <a:rPr lang="el-GR" sz="1100" dirty="0" err="1">
                <a:solidFill>
                  <a:schemeClr val="bg1"/>
                </a:solidFill>
                <a:latin typeface="+mn-lt"/>
                <a:cs typeface="Arial" panose="020B0604020202020204" pitchFamily="34" charset="0"/>
              </a:rPr>
              <a:t>Kαινοτομία</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Mικρο</a:t>
            </a:r>
            <a:r>
              <a:rPr lang="el-GR" sz="1100" dirty="0">
                <a:solidFill>
                  <a:schemeClr val="bg1"/>
                </a:solidFill>
                <a:latin typeface="+mn-lt"/>
                <a:cs typeface="Arial" panose="020B0604020202020204" pitchFamily="34" charset="0"/>
              </a:rPr>
              <a:t>-μεσαίες επιχειρήσεις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Ανθρώπινο δυναμικό</a:t>
            </a:r>
            <a:endParaRPr lang="en-US" sz="1100" dirty="0">
              <a:solidFill>
                <a:schemeClr val="bg1"/>
              </a:solidFill>
              <a:latin typeface="+mn-lt"/>
              <a:cs typeface="Arial" panose="020B0604020202020204" pitchFamily="34" charset="0"/>
            </a:endParaRPr>
          </a:p>
        </p:txBody>
      </p:sp>
      <p:sp>
        <p:nvSpPr>
          <p:cNvPr id="14" name="TextBox 13"/>
          <p:cNvSpPr txBox="1"/>
          <p:nvPr/>
        </p:nvSpPr>
        <p:spPr>
          <a:xfrm>
            <a:off x="3579263" y="3289484"/>
            <a:ext cx="3983764" cy="2654573"/>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του ανθρώπινου κεφαλαίου στο πλαίσιο του αναπτυξιακού μετασχηματισμού (ΕΚΤ+)</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Ευέλικτη </a:t>
            </a:r>
            <a:r>
              <a:rPr lang="el-GR" sz="1100" dirty="0">
                <a:solidFill>
                  <a:schemeClr val="bg1"/>
                </a:solidFill>
                <a:latin typeface="+mn-lt"/>
                <a:cs typeface="Arial" panose="020B0604020202020204" pitchFamily="34" charset="0"/>
              </a:rPr>
              <a:t>ανάπτυξη της </a:t>
            </a:r>
            <a:r>
              <a:rPr lang="el-GR" sz="1100" dirty="0" err="1">
                <a:solidFill>
                  <a:schemeClr val="bg1"/>
                </a:solidFill>
                <a:latin typeface="+mn-lt"/>
                <a:cs typeface="Arial" panose="020B0604020202020204" pitchFamily="34" charset="0"/>
              </a:rPr>
              <a:t>αυτοαπασχόλησης</a:t>
            </a:r>
            <a:r>
              <a:rPr lang="el-GR" sz="1100" dirty="0">
                <a:solidFill>
                  <a:schemeClr val="bg1"/>
                </a:solidFill>
                <a:latin typeface="+mn-lt"/>
                <a:cs typeface="Arial" panose="020B0604020202020204" pitchFamily="34" charset="0"/>
              </a:rPr>
              <a:t> και μικρής κλίμακας επιχειρηματικότητας με ενσωμάτωση νέων τεχνολογιών και μορφών οργάνωσης του </a:t>
            </a:r>
            <a:r>
              <a:rPr lang="el-GR" sz="1100" dirty="0" err="1">
                <a:solidFill>
                  <a:schemeClr val="bg1"/>
                </a:solidFill>
                <a:latin typeface="+mn-lt"/>
                <a:cs typeface="Arial" panose="020B0604020202020204" pitchFamily="34" charset="0"/>
              </a:rPr>
              <a:t>επιχειρείν</a:t>
            </a:r>
            <a:r>
              <a:rPr lang="el-GR" sz="1100" dirty="0">
                <a:solidFill>
                  <a:schemeClr val="bg1"/>
                </a:solidFill>
                <a:latin typeface="+mn-lt"/>
                <a:cs typeface="Arial" panose="020B0604020202020204" pitchFamily="34" charset="0"/>
              </a:rPr>
              <a:t>, όπως και προσαρμογής αυτοαπασχολουμένων και εργαζομένων σε μικρές επιχειρήσεις κυρίως λόγω συνεχούς εξέλιξης απαραίτητων δεξιοτήτων.</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Μηχανισμοί </a:t>
            </a:r>
            <a:r>
              <a:rPr lang="el-GR" sz="1100" dirty="0">
                <a:solidFill>
                  <a:schemeClr val="bg1"/>
                </a:solidFill>
                <a:latin typeface="+mn-lt"/>
                <a:cs typeface="Arial" panose="020B0604020202020204" pitchFamily="34" charset="0"/>
              </a:rPr>
              <a:t>υποστήριξης των </a:t>
            </a:r>
            <a:r>
              <a:rPr lang="el-GR" sz="1100" dirty="0" err="1">
                <a:solidFill>
                  <a:schemeClr val="bg1"/>
                </a:solidFill>
                <a:latin typeface="+mn-lt"/>
                <a:cs typeface="Arial" panose="020B0604020202020204" pitchFamily="34" charset="0"/>
              </a:rPr>
              <a:t>MμE</a:t>
            </a:r>
            <a:r>
              <a:rPr lang="el-GR" sz="1100" dirty="0">
                <a:solidFill>
                  <a:schemeClr val="bg1"/>
                </a:solidFill>
                <a:latin typeface="+mn-lt"/>
                <a:cs typeface="Arial" panose="020B0604020202020204" pitchFamily="34" charset="0"/>
              </a:rPr>
              <a:t> για τον ορισμό και την κάλυψη των αναγκών βελτίωσης των δεξιοτήτων στο εσωτερικό τους, την ανάπτυξη εταιρικών σχέσεων μεταξύ αγοράς εργασίας και φορέων εκπαίδευσης-κατάρτισης καθώς και η δημιουργία κοινών δικτύων κατάρτισης επιχειρήσεων για την κάλυψη των εξειδικευμένων αναγκών τους σε κλαδικό επίπεδο.</a:t>
            </a:r>
          </a:p>
        </p:txBody>
      </p:sp>
      <p:sp>
        <p:nvSpPr>
          <p:cNvPr id="15" name="TextBox 14"/>
          <p:cNvSpPr txBox="1"/>
          <p:nvPr/>
        </p:nvSpPr>
        <p:spPr>
          <a:xfrm>
            <a:off x="7987469" y="2892938"/>
            <a:ext cx="3609173" cy="3739485"/>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της επιχειρηματικότητας με τη χρήση χρηματοδοτικών εργαλείων (ΕΤΠΑ</a:t>
            </a:r>
            <a:r>
              <a:rPr lang="el-GR" sz="1100" b="1" dirty="0" smtClean="0">
                <a:solidFill>
                  <a:schemeClr val="bg1"/>
                </a:solidFill>
                <a:latin typeface="+mn-lt"/>
                <a:cs typeface="Arial" panose="020B0604020202020204" pitchFamily="34" charset="0"/>
              </a:rPr>
              <a:t>)</a:t>
            </a:r>
          </a:p>
          <a:p>
            <a:pPr lvl="0"/>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μετοχικού κεφαλαίου (</a:t>
            </a:r>
            <a:r>
              <a:rPr lang="el-GR" sz="1100" dirty="0" err="1">
                <a:solidFill>
                  <a:schemeClr val="bg1"/>
                </a:solidFill>
                <a:latin typeface="+mn-lt"/>
                <a:cs typeface="Arial" panose="020B0604020202020204" pitchFamily="34" charset="0"/>
              </a:rPr>
              <a:t>Equifund</a:t>
            </a:r>
            <a:r>
              <a:rPr lang="el-GR" sz="11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Ανακυκλούμενη χρηματοδότηση</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Φορολογικές επιστροφές, εφόσον επιτυγχάνονται οι στόχοι απόδοσης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Εγγυήσεις σε τράπεζες για δάνεια, καλύπτοντας τμήμα του κινδύνου της επένδυσης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χρηματοδότησης μέσω </a:t>
            </a:r>
            <a:r>
              <a:rPr lang="el-GR" sz="1100" dirty="0" err="1">
                <a:solidFill>
                  <a:schemeClr val="bg1"/>
                </a:solidFill>
                <a:latin typeface="+mn-lt"/>
                <a:cs typeface="Arial" panose="020B0604020202020204" pitchFamily="34" charset="0"/>
              </a:rPr>
              <a:t>Factoring</a:t>
            </a:r>
            <a:r>
              <a:rPr lang="el-GR" sz="1100" dirty="0">
                <a:solidFill>
                  <a:schemeClr val="bg1"/>
                </a:solidFill>
                <a:latin typeface="+mn-lt"/>
                <a:cs typeface="Arial" panose="020B0604020202020204" pitchFamily="34" charset="0"/>
              </a:rPr>
              <a:t>, ειδικά για επενδύσεις με εξωστρεφή χαρακτηριστικά με επιδότηση τμήματος του επιτοκίου προεξόφλησης (π.χ. τμήμα από 1%-50%)</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συν-επένδυσης για ωριμότερες επενδύσεις επέκτασης παραγωγής, κ.λπ.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Ασφάλιση εξαγωγικών πιστώσεων μέσω των αντίστοιχων ΟΑΕΠ</a:t>
            </a: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Βασικοί Άξονες Επενδύσεων</a:t>
            </a:r>
            <a:endParaRPr lang="el-GR" b="1" u="sng" dirty="0"/>
          </a:p>
        </p:txBody>
      </p:sp>
    </p:spTree>
    <p:extLst>
      <p:ext uri="{BB962C8B-B14F-4D97-AF65-F5344CB8AC3E}">
        <p14:creationId xmlns:p14="http://schemas.microsoft.com/office/powerpoint/2010/main" xmlns="" val="3984950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3201931066"/>
              </p:ext>
            </p:extLst>
          </p:nvPr>
        </p:nvGraphicFramePr>
        <p:xfrm>
          <a:off x="1588" y="1588"/>
          <a:ext cx="1588" cy="1588"/>
        </p:xfrm>
        <a:graphic>
          <a:graphicData uri="http://schemas.openxmlformats.org/presentationml/2006/ole">
            <p:oleObj spid="_x0000_s62514"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«Ανθρώπινο Δυναμικό και Κοινωνική Συνοχή</a:t>
            </a:r>
            <a:r>
              <a:rPr lang="el-GR" sz="2400" b="1" dirty="0">
                <a:solidFill>
                  <a:schemeClr val="bg1"/>
                </a:solidFill>
                <a:latin typeface="Calibri" panose="020F0502020204030204" pitchFamily="34" charset="0"/>
              </a:rPr>
              <a:t>» </a:t>
            </a:r>
            <a:r>
              <a:rPr lang="el-GR" sz="2400" b="1" dirty="0" smtClean="0">
                <a:solidFill>
                  <a:schemeClr val="bg1"/>
                </a:solidFill>
                <a:latin typeface="Calibri" panose="020F0502020204030204" pitchFamily="34" charset="0"/>
              </a:rPr>
              <a:t>π/υ 4.162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23</a:t>
            </a:fld>
            <a:endParaRPr lang="el-GR" sz="1000">
              <a:solidFill>
                <a:schemeClr val="tx1"/>
              </a:solidFill>
              <a:latin typeface="Calibri "/>
            </a:endParaRPr>
          </a:p>
        </p:txBody>
      </p:sp>
      <p:grpSp>
        <p:nvGrpSpPr>
          <p:cNvPr id="15" name="Group 32">
            <a:extLst>
              <a:ext uri="{FF2B5EF4-FFF2-40B4-BE49-F238E27FC236}">
                <a16:creationId xmlns:a16="http://schemas.microsoft.com/office/drawing/2014/main" xmlns="" id="{18A91889-E196-4826-8A58-B0BA6F90F967}"/>
              </a:ext>
            </a:extLst>
          </p:cNvPr>
          <p:cNvGrpSpPr>
            <a:grpSpLocks noChangeAspect="1"/>
          </p:cNvGrpSpPr>
          <p:nvPr/>
        </p:nvGrpSpPr>
        <p:grpSpPr>
          <a:xfrm>
            <a:off x="10954668" y="0"/>
            <a:ext cx="571500" cy="578921"/>
            <a:chOff x="5380038" y="1219200"/>
            <a:chExt cx="122238" cy="123825"/>
          </a:xfrm>
          <a:solidFill>
            <a:schemeClr val="bg1"/>
          </a:solidFill>
        </p:grpSpPr>
        <p:sp>
          <p:nvSpPr>
            <p:cNvPr id="16" name="Freeform 99">
              <a:extLst>
                <a:ext uri="{FF2B5EF4-FFF2-40B4-BE49-F238E27FC236}">
                  <a16:creationId xmlns:a16="http://schemas.microsoft.com/office/drawing/2014/main" xmlns=""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0">
              <a:extLst>
                <a:ext uri="{FF2B5EF4-FFF2-40B4-BE49-F238E27FC236}">
                  <a16:creationId xmlns:a16="http://schemas.microsoft.com/office/drawing/2014/main" xmlns=""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1">
              <a:extLst>
                <a:ext uri="{FF2B5EF4-FFF2-40B4-BE49-F238E27FC236}">
                  <a16:creationId xmlns:a16="http://schemas.microsoft.com/office/drawing/2014/main" xmlns=""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2">
              <a:extLst>
                <a:ext uri="{FF2B5EF4-FFF2-40B4-BE49-F238E27FC236}">
                  <a16:creationId xmlns:a16="http://schemas.microsoft.com/office/drawing/2014/main" xmlns=""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Rectangle: Diagonal Corners Snipped 14">
            <a:extLst>
              <a:ext uri="{FF2B5EF4-FFF2-40B4-BE49-F238E27FC236}">
                <a16:creationId xmlns:a16="http://schemas.microsoft.com/office/drawing/2014/main" xmlns="" id="{AAC27F50-9977-4ED7-93D9-3AB17C1B5B90}"/>
              </a:ext>
            </a:extLst>
          </p:cNvPr>
          <p:cNvSpPr/>
          <p:nvPr/>
        </p:nvSpPr>
        <p:spPr>
          <a:xfrm>
            <a:off x="164795" y="770307"/>
            <a:ext cx="11284216" cy="1425962"/>
          </a:xfrm>
          <a:prstGeom prst="snip2DiagRect">
            <a:avLst/>
          </a:prstGeom>
          <a:solidFill>
            <a:srgbClr val="013476"/>
          </a:solidFill>
          <a:ln>
            <a:noFill/>
          </a:ln>
        </p:spPr>
        <p:txBody>
          <a:bodyPr spcFirstLastPara="1" wrap="square" lIns="62335" tIns="31159" rIns="62335" bIns="31159" anchor="t" anchorCtr="0">
            <a:noAutofit/>
          </a:bodyPr>
          <a:lstStyle/>
          <a:p>
            <a:r>
              <a:rPr lang="el-GR" sz="1200" b="1" dirty="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sym typeface="Georgia"/>
              </a:rPr>
              <a:t>Το Πρόγραμμα στοχεύει στη βελτίωση της πρόσβασης στην απασχόληση και στην ενίσχυση της </a:t>
            </a:r>
            <a:r>
              <a:rPr lang="el-GR" sz="1200" dirty="0" err="1">
                <a:solidFill>
                  <a:schemeClr val="bg1"/>
                </a:solidFill>
                <a:latin typeface="+mn-lt"/>
                <a:sym typeface="Georgia"/>
              </a:rPr>
              <a:t>απασχολησιμότητας</a:t>
            </a:r>
            <a:r>
              <a:rPr lang="el-GR" sz="1200" dirty="0">
                <a:solidFill>
                  <a:schemeClr val="bg1"/>
                </a:solidFill>
                <a:latin typeface="+mn-lt"/>
                <a:sym typeface="Georgia"/>
              </a:rPr>
              <a:t> του συνόλου του ανθρώπινου δυναμικού, με ιδιαίτερη έμφαση στους νέους έως 29 ετών εκτός Απασχόλησης, Εκπαίδευσης &amp; Κατάρτισης (ΕΑΕΚ), στην προώθηση ίσης πρόσβασης σε ποιοτική και χωρίς αποκλεισμούς εκπαίδευση, κατάρτιση και δια βίου μάθηση, στην αντιμετώπιση της υλικής στέρησης, </a:t>
            </a:r>
            <a:r>
              <a:rPr lang="el-GR" sz="1200" dirty="0" smtClean="0">
                <a:solidFill>
                  <a:schemeClr val="bg1"/>
                </a:solidFill>
                <a:latin typeface="+mn-lt"/>
                <a:sym typeface="Georgia"/>
              </a:rPr>
              <a:t>στην </a:t>
            </a:r>
            <a:r>
              <a:rPr lang="el-GR" sz="1200" dirty="0">
                <a:solidFill>
                  <a:schemeClr val="bg1"/>
                </a:solidFill>
                <a:latin typeface="+mn-lt"/>
                <a:sym typeface="Georgia"/>
              </a:rPr>
              <a:t>εξασφάλιση ίσης πρόσβασης σε ποιοτικές υπηρεσίες υγείας, στην  προώθηση της κοινωνικής ένταξης.</a:t>
            </a:r>
          </a:p>
          <a:p>
            <a:endParaRPr lang="el-GR" sz="1200" b="1" dirty="0">
              <a:solidFill>
                <a:schemeClr val="bg1"/>
              </a:solidFill>
              <a:latin typeface="+mn-lt"/>
              <a:sym typeface="Georgia"/>
            </a:endParaRPr>
          </a:p>
          <a:p>
            <a:endParaRPr lang="el-GR" sz="1200" b="1" dirty="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a:solidFill>
                <a:schemeClr val="bg1"/>
              </a:solidFill>
              <a:latin typeface="+mn-lt"/>
              <a:sym typeface="Georgia"/>
            </a:endParaRPr>
          </a:p>
        </p:txBody>
      </p:sp>
      <p:sp>
        <p:nvSpPr>
          <p:cNvPr id="12" name="TextBox 11"/>
          <p:cNvSpPr txBox="1"/>
          <p:nvPr/>
        </p:nvSpPr>
        <p:spPr>
          <a:xfrm>
            <a:off x="196130" y="2335143"/>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sp>
        <p:nvSpPr>
          <p:cNvPr id="13" name="TextBox 12"/>
          <p:cNvSpPr txBox="1"/>
          <p:nvPr/>
        </p:nvSpPr>
        <p:spPr>
          <a:xfrm>
            <a:off x="468593" y="2986311"/>
            <a:ext cx="1898591" cy="3131627"/>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Οριζόντιες </a:t>
            </a:r>
            <a:r>
              <a:rPr lang="el-GR" sz="1000" b="1" dirty="0">
                <a:solidFill>
                  <a:schemeClr val="bg1"/>
                </a:solidFill>
              </a:rPr>
              <a:t>- </a:t>
            </a:r>
            <a:r>
              <a:rPr lang="el-GR" sz="1000" b="1" dirty="0" err="1">
                <a:solidFill>
                  <a:schemeClr val="bg1"/>
                </a:solidFill>
              </a:rPr>
              <a:t>Συστημικές</a:t>
            </a:r>
            <a:r>
              <a:rPr lang="el-GR" sz="1000" b="1" dirty="0">
                <a:solidFill>
                  <a:schemeClr val="bg1"/>
                </a:solidFill>
              </a:rPr>
              <a:t> </a:t>
            </a:r>
            <a:r>
              <a:rPr lang="el-GR" sz="1000" b="1" dirty="0" smtClean="0">
                <a:solidFill>
                  <a:schemeClr val="bg1"/>
                </a:solidFill>
              </a:rPr>
              <a:t>Παρεμβάσεις</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Παρεμβάσεις </a:t>
            </a:r>
            <a:r>
              <a:rPr lang="el-GR" sz="1100" dirty="0">
                <a:solidFill>
                  <a:schemeClr val="bg1"/>
                </a:solidFill>
                <a:latin typeface="+mn-lt"/>
                <a:cs typeface="Arial" panose="020B0604020202020204" pitchFamily="34" charset="0"/>
              </a:rPr>
              <a:t>για τον εκσυγχρονισμό, την προσαρμογή και ενίσχυση των θεσμών και των υπηρεσιών της αγοράς εργασίας, της κοινωνικής ένταξης και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ικανότητας συμμετοχής των κοινωνικών εταίρων και φορέων της κοινωνίας των πολιτών, δράσεις διακυβέρνησης όλων των βαθμίδων εκπαίδευσης, κ.α. </a:t>
            </a:r>
          </a:p>
        </p:txBody>
      </p:sp>
      <p:sp>
        <p:nvSpPr>
          <p:cNvPr id="14" name="TextBox 13"/>
          <p:cNvSpPr txBox="1"/>
          <p:nvPr/>
        </p:nvSpPr>
        <p:spPr>
          <a:xfrm>
            <a:off x="2540947" y="2328738"/>
            <a:ext cx="1898591" cy="3978012"/>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και Αγορά </a:t>
            </a:r>
            <a:r>
              <a:rPr lang="el-GR" sz="1000" b="1" dirty="0" smtClean="0">
                <a:solidFill>
                  <a:schemeClr val="bg1"/>
                </a:solidFill>
              </a:rPr>
              <a:t>Εργασίας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Δραστική αντιμετώπιση της ανεργίας, </a:t>
            </a:r>
            <a:r>
              <a:rPr lang="el-GR" sz="1100" dirty="0" smtClean="0">
                <a:solidFill>
                  <a:schemeClr val="bg1"/>
                </a:solidFill>
                <a:latin typeface="+mn-lt"/>
                <a:cs typeface="Arial" panose="020B0604020202020204" pitchFamily="34" charset="0"/>
              </a:rPr>
              <a:t>αύξηση </a:t>
            </a:r>
            <a:r>
              <a:rPr lang="el-GR" sz="1100" dirty="0">
                <a:solidFill>
                  <a:schemeClr val="bg1"/>
                </a:solidFill>
                <a:latin typeface="+mn-lt"/>
                <a:cs typeface="Arial" panose="020B0604020202020204" pitchFamily="34" charset="0"/>
              </a:rPr>
              <a:t>της απασχόλησης, </a:t>
            </a:r>
            <a:r>
              <a:rPr lang="el-GR" sz="1100" dirty="0" smtClean="0">
                <a:solidFill>
                  <a:schemeClr val="bg1"/>
                </a:solidFill>
                <a:latin typeface="+mn-lt"/>
                <a:cs typeface="Arial" panose="020B0604020202020204" pitchFamily="34" charset="0"/>
              </a:rPr>
              <a:t>ισότιμη </a:t>
            </a:r>
            <a:r>
              <a:rPr lang="el-GR" sz="1100" dirty="0">
                <a:solidFill>
                  <a:schemeClr val="bg1"/>
                </a:solidFill>
                <a:latin typeface="+mn-lt"/>
                <a:cs typeface="Arial" panose="020B0604020202020204" pitchFamily="34" charset="0"/>
              </a:rPr>
              <a:t>πρόσβαση στην αγορά </a:t>
            </a:r>
            <a:r>
              <a:rPr lang="el-GR" sz="1100" dirty="0" smtClean="0">
                <a:solidFill>
                  <a:schemeClr val="bg1"/>
                </a:solidFill>
                <a:latin typeface="+mn-lt"/>
                <a:cs typeface="Arial" panose="020B0604020202020204" pitchFamily="34" charset="0"/>
              </a:rPr>
              <a:t>εργασίας με </a:t>
            </a:r>
            <a:r>
              <a:rPr lang="el-GR" sz="1100" dirty="0">
                <a:solidFill>
                  <a:schemeClr val="bg1"/>
                </a:solidFill>
                <a:latin typeface="+mn-lt"/>
                <a:cs typeface="Arial" panose="020B0604020202020204" pitchFamily="34" charset="0"/>
              </a:rPr>
              <a:t>έμφαση στις ομάδες του πληθυσμού με τα μεγαλύτερα ποσοστά ανεργίας (μακροχρόνια άνεργοι, γυναίκες)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προώθηση της ισόρροπης συμμετοχής των δύο φύλων στην αγορά εργασίας, μέσω σύγχρονων μορφών οργάνωσης της εργασίας και δράσεων για την εναρμόνιση οικογενειακής και επαγγελματικής ζωής, κ.α. </a:t>
            </a:r>
          </a:p>
        </p:txBody>
      </p:sp>
      <p:sp>
        <p:nvSpPr>
          <p:cNvPr id="20" name="TextBox 19"/>
          <p:cNvSpPr txBox="1"/>
          <p:nvPr/>
        </p:nvSpPr>
        <p:spPr>
          <a:xfrm>
            <a:off x="4610455" y="2335143"/>
            <a:ext cx="1898591" cy="4285789"/>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Εκπαίδευση </a:t>
            </a:r>
            <a:r>
              <a:rPr lang="el-GR" sz="1000" b="1" dirty="0">
                <a:solidFill>
                  <a:schemeClr val="bg1"/>
                </a:solidFill>
              </a:rPr>
              <a:t>και Διά Βίου </a:t>
            </a:r>
            <a:r>
              <a:rPr lang="el-GR" sz="1000" b="1" dirty="0" smtClean="0">
                <a:solidFill>
                  <a:schemeClr val="bg1"/>
                </a:solidFill>
              </a:rPr>
              <a:t>Μάθηση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αποσκοπούν στην  αναβάθμιση της ποιότητας και την ενίσχυση της ισότιμης πρόσβασης, της εξωστρέφειας και της συνάφειας της εκπαίδευσης όλων των βαθμίδων εκπαίδευσης και της δια βίου μάθησης με την αγορά </a:t>
            </a:r>
            <a:r>
              <a:rPr lang="el-GR" sz="1100" dirty="0" smtClean="0">
                <a:solidFill>
                  <a:schemeClr val="bg1"/>
                </a:solidFill>
                <a:latin typeface="+mn-lt"/>
                <a:cs typeface="Arial" panose="020B0604020202020204" pitchFamily="34" charset="0"/>
              </a:rPr>
              <a:t>εργασίας </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των επιδόσεων των μαθητών σε σύγχρονες γνώσεις και δεξιότητες, στην αξιοποίηση των νέων τεχνολογιών και τον ψηφιακό μετασχηματισμό της εκπαιδευτικής διαδικασίας στη διδασκαλία και τη μάθηση, κ.α. </a:t>
            </a:r>
          </a:p>
        </p:txBody>
      </p:sp>
      <p:sp>
        <p:nvSpPr>
          <p:cNvPr id="21" name="TextBox 20"/>
          <p:cNvSpPr txBox="1"/>
          <p:nvPr/>
        </p:nvSpPr>
        <p:spPr>
          <a:xfrm>
            <a:off x="6785209" y="2328738"/>
            <a:ext cx="2666440" cy="1169551"/>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Δράσεις </a:t>
            </a:r>
            <a:r>
              <a:rPr lang="el-GR" sz="1000" b="1" dirty="0">
                <a:solidFill>
                  <a:schemeClr val="bg1"/>
                </a:solidFill>
              </a:rPr>
              <a:t>Κοινωνικής </a:t>
            </a:r>
            <a:r>
              <a:rPr lang="el-GR" sz="1000" b="1" dirty="0" smtClean="0">
                <a:solidFill>
                  <a:schemeClr val="bg1"/>
                </a:solidFill>
              </a:rPr>
              <a:t>Καινοτομίας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δράσεων κοινωνικής καινοτομίας και κοινωνικού πειραματισμού όλων των Ειδικών Στόχων που περιλαμβάνονται στο Πρόγραμμα. </a:t>
            </a:r>
          </a:p>
        </p:txBody>
      </p:sp>
      <p:sp>
        <p:nvSpPr>
          <p:cNvPr id="22" name="TextBox 21"/>
          <p:cNvSpPr txBox="1"/>
          <p:nvPr/>
        </p:nvSpPr>
        <p:spPr>
          <a:xfrm>
            <a:off x="9726387" y="2335143"/>
            <a:ext cx="1898591" cy="348557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των </a:t>
            </a:r>
            <a:r>
              <a:rPr lang="el-GR" sz="1000" b="1" dirty="0" smtClean="0">
                <a:solidFill>
                  <a:schemeClr val="bg1"/>
                </a:solidFill>
              </a:rPr>
              <a:t>Νέων</a:t>
            </a:r>
            <a:endParaRPr lang="el-GR" sz="1000" b="1" dirty="0">
              <a:solidFill>
                <a:schemeClr val="bg1"/>
              </a:solidFill>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για την αντιμετώπιση της ανεργίας των νέων έως 29 ετών που βρίσκονται εκτός εργασίας, εκπαίδευσης ή κατάρτισης και στη βιώσιμη ένταξή τους στην αγορά εργασίας μέσω  υλοποίησης  δράσεων μαθητείας, απόκτησης δεξιοτήτων και προώθησης στην αγορά εργασίας συμπεριλαμβανομένων των ενεργειών ενημέρωσης και </a:t>
            </a:r>
            <a:r>
              <a:rPr lang="el-GR" sz="1100" dirty="0" smtClean="0">
                <a:solidFill>
                  <a:schemeClr val="bg1"/>
                </a:solidFill>
                <a:latin typeface="+mn-lt"/>
                <a:cs typeface="Arial" panose="020B0604020202020204" pitchFamily="34" charset="0"/>
              </a:rPr>
              <a:t>ευαισθητοποίησης</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
        <p:nvSpPr>
          <p:cNvPr id="23" name="TextBox 22"/>
          <p:cNvSpPr txBox="1"/>
          <p:nvPr/>
        </p:nvSpPr>
        <p:spPr>
          <a:xfrm>
            <a:off x="6785208" y="3628257"/>
            <a:ext cx="2666441" cy="2569934"/>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Επισιτιστική </a:t>
            </a:r>
            <a:r>
              <a:rPr lang="el-GR" sz="1000" b="1" dirty="0">
                <a:solidFill>
                  <a:schemeClr val="bg1"/>
                </a:solidFill>
              </a:rPr>
              <a:t>Βοήθεια και Αντιμετώπιση της υλικής  </a:t>
            </a:r>
            <a:r>
              <a:rPr lang="el-GR" sz="1000" b="1" dirty="0" smtClean="0">
                <a:solidFill>
                  <a:schemeClr val="bg1"/>
                </a:solidFill>
              </a:rPr>
              <a:t>στέρησης</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Στοχευμένες δράσεις για τη στήριξη των απόρων, και εν γένει όσων διαβιούν σε κίνδυνο ακραίας φτώχειας, οι οποίες κατά την ΠΠ 2014-2020 συγχρηματοδοτήθηκαν από το «Ταμείο Ευρωπαϊκής Βοήθειας προς τους Απόρους» (πρώην ΤΕΒΑ</a:t>
            </a:r>
            <a:r>
              <a:rPr lang="el-GR" sz="1100" dirty="0" smtClean="0">
                <a:solidFill>
                  <a:schemeClr val="bg1"/>
                </a:solidFill>
                <a:latin typeface="+mn-lt"/>
                <a:cs typeface="Arial" panose="020B0604020202020204" pitchFamily="34" charset="0"/>
              </a:rPr>
              <a:t>) </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Συνοδευτικές </a:t>
            </a:r>
            <a:r>
              <a:rPr lang="el-GR" sz="1100" dirty="0">
                <a:solidFill>
                  <a:schemeClr val="bg1"/>
                </a:solidFill>
                <a:latin typeface="+mn-lt"/>
                <a:cs typeface="Arial" panose="020B0604020202020204" pitchFamily="34" charset="0"/>
              </a:rPr>
              <a:t>δράσεις υποστήριξης της κοινωνικοποίησης και κοινωνικής ένταξης απόρων</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370367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784143228"/>
              </p:ext>
            </p:extLst>
          </p:nvPr>
        </p:nvGraphicFramePr>
        <p:xfrm>
          <a:off x="1588" y="1588"/>
          <a:ext cx="1588" cy="1588"/>
        </p:xfrm>
        <a:graphic>
          <a:graphicData uri="http://schemas.openxmlformats.org/presentationml/2006/ole">
            <p:oleObj spid="_x0000_s63538"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«Ψηφιακός Μετασχηματισμός» π/υ 943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24</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284216" cy="1968743"/>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a:t>
            </a:r>
            <a:r>
              <a:rPr lang="el-GR" sz="1200" dirty="0" smtClean="0">
                <a:solidFill>
                  <a:schemeClr val="bg1"/>
                </a:solidFill>
                <a:latin typeface="+mn-lt"/>
              </a:rPr>
              <a:t>στοχεύει κυρίως στην παροχή </a:t>
            </a:r>
            <a:r>
              <a:rPr lang="el-GR" sz="1200" dirty="0">
                <a:solidFill>
                  <a:schemeClr val="bg1"/>
                </a:solidFill>
                <a:latin typeface="+mn-lt"/>
              </a:rPr>
              <a:t>νέων και αναβαθμισμένων δημόσιων ψηφιακών υπηρεσιών και εφαρμογών προς τις επιχειρήσεις και τους πολίτες, με ταυτόχρονη διασφάλιση της ιδιωτικότητας και της προστασίας δεδομένων, καθώς και της προσβασιμότητας, τηρώντας την αρχή του καθολικού σχεδιασμού</a:t>
            </a:r>
            <a:r>
              <a:rPr lang="el-GR" sz="1200" dirty="0" smtClean="0">
                <a:solidFill>
                  <a:schemeClr val="bg1"/>
                </a:solidFill>
                <a:latin typeface="+mn-lt"/>
              </a:rPr>
              <a:t>, στη </a:t>
            </a:r>
            <a:r>
              <a:rPr lang="el-GR" sz="1200" dirty="0">
                <a:solidFill>
                  <a:schemeClr val="bg1"/>
                </a:solidFill>
                <a:latin typeface="+mn-lt"/>
              </a:rPr>
              <a:t>διασφάλιση της διαλειτουργικότητας ψηφιακών συστημάτων και υπηρεσιών, στην ανάπτυξη ψηφιακών πλατφορμών για την υποστήριξη της επιχειρηματικής δραστηριότητας, στην εξασφάλιση συνδεσιμότητας υπερυψηλής ταχύτητας και στην κάλυψη των αναγκών σε ψηφιακές δεξιότητες στο πλαίσιο της υποστήριξης του ψηφιακού μετασχηματισμού της χώρας, εστιάζοντας στην αξιοποίηση και ενσωμάτωση τεχνολογιών αιχμής</a:t>
            </a:r>
            <a:r>
              <a:rPr lang="el-GR" sz="1200" dirty="0" smtClean="0">
                <a:solidFill>
                  <a:schemeClr val="bg1"/>
                </a:solidFill>
                <a:latin typeface="+mn-lt"/>
              </a:rPr>
              <a:t>.</a:t>
            </a:r>
            <a:endParaRPr lang="el-GR" sz="1200" dirty="0">
              <a:solidFill>
                <a:schemeClr val="bg1"/>
              </a:solidFill>
              <a:latin typeface="+mn-lt"/>
            </a:endParaRPr>
          </a:p>
          <a:p>
            <a:pPr algn="just">
              <a:defRPr/>
            </a:pPr>
            <a:r>
              <a:rPr lang="el-GR" sz="1200" dirty="0">
                <a:solidFill>
                  <a:schemeClr val="bg1"/>
                </a:solidFill>
                <a:latin typeface="+mn-lt"/>
              </a:rPr>
              <a:t>Σημείο αναφοράς, για την υλοποίηση του Προγράμματος, αποτελεί η Βίβλος Ψηφιακού Μετασχηματισμού 2020 -</a:t>
            </a:r>
            <a:r>
              <a:rPr lang="el-GR" sz="1200" dirty="0" smtClean="0">
                <a:solidFill>
                  <a:schemeClr val="bg1"/>
                </a:solidFill>
                <a:latin typeface="+mn-lt"/>
              </a:rPr>
              <a:t>2025, </a:t>
            </a:r>
            <a:r>
              <a:rPr lang="el-GR" sz="1200" dirty="0">
                <a:solidFill>
                  <a:schemeClr val="bg1"/>
                </a:solidFill>
                <a:latin typeface="+mn-lt"/>
              </a:rPr>
              <a:t>η οποία περιλαμβάνει, μεταξύ </a:t>
            </a:r>
            <a:r>
              <a:rPr lang="el-GR" sz="1200" dirty="0" smtClean="0">
                <a:solidFill>
                  <a:schemeClr val="bg1"/>
                </a:solidFill>
                <a:latin typeface="+mn-lt"/>
              </a:rPr>
              <a:t>άλλων τους </a:t>
            </a:r>
            <a:r>
              <a:rPr lang="el-GR" sz="1200" dirty="0">
                <a:solidFill>
                  <a:schemeClr val="bg1"/>
                </a:solidFill>
                <a:latin typeface="+mn-lt"/>
              </a:rPr>
              <a:t>στρατηγικούς άξονες του ψηφιακού </a:t>
            </a:r>
            <a:r>
              <a:rPr lang="el-GR" sz="1200" dirty="0" smtClean="0">
                <a:solidFill>
                  <a:schemeClr val="bg1"/>
                </a:solidFill>
                <a:latin typeface="+mn-lt"/>
              </a:rPr>
              <a:t>μετασχηματισμού: Συνδεσιμότητα , Ψηφιακές </a:t>
            </a:r>
            <a:r>
              <a:rPr lang="el-GR" sz="1200" dirty="0">
                <a:solidFill>
                  <a:schemeClr val="bg1"/>
                </a:solidFill>
                <a:latin typeface="+mn-lt"/>
              </a:rPr>
              <a:t>ικανότητες και </a:t>
            </a:r>
            <a:r>
              <a:rPr lang="el-GR" sz="1200" dirty="0" smtClean="0">
                <a:solidFill>
                  <a:schemeClr val="bg1"/>
                </a:solidFill>
                <a:latin typeface="+mn-lt"/>
              </a:rPr>
              <a:t>δεξιότητες, Ψηφιακό </a:t>
            </a:r>
            <a:r>
              <a:rPr lang="el-GR" sz="1200" dirty="0">
                <a:solidFill>
                  <a:schemeClr val="bg1"/>
                </a:solidFill>
                <a:latin typeface="+mn-lt"/>
              </a:rPr>
              <a:t>μετασχηματισμός των </a:t>
            </a:r>
            <a:r>
              <a:rPr lang="el-GR" sz="1200" dirty="0" smtClean="0">
                <a:solidFill>
                  <a:schemeClr val="bg1"/>
                </a:solidFill>
                <a:latin typeface="+mn-lt"/>
              </a:rPr>
              <a:t>επιχειρήσεων, Ψηφιακές </a:t>
            </a:r>
            <a:r>
              <a:rPr lang="el-GR" sz="1200" dirty="0">
                <a:solidFill>
                  <a:schemeClr val="bg1"/>
                </a:solidFill>
                <a:latin typeface="+mn-lt"/>
              </a:rPr>
              <a:t>Δημόσιες </a:t>
            </a:r>
            <a:r>
              <a:rPr lang="el-GR" sz="1200" dirty="0" smtClean="0">
                <a:solidFill>
                  <a:schemeClr val="bg1"/>
                </a:solidFill>
                <a:latin typeface="+mn-lt"/>
              </a:rPr>
              <a:t>Υπηρεσίες, Ψηφιακή Καινοτομία, Αξιοποίηση </a:t>
            </a:r>
            <a:r>
              <a:rPr lang="el-GR" sz="1200" dirty="0">
                <a:solidFill>
                  <a:schemeClr val="bg1"/>
                </a:solidFill>
                <a:latin typeface="+mn-lt"/>
              </a:rPr>
              <a:t>προηγμένων </a:t>
            </a:r>
            <a:r>
              <a:rPr lang="el-GR" sz="1200" dirty="0" smtClean="0">
                <a:solidFill>
                  <a:schemeClr val="bg1"/>
                </a:solidFill>
                <a:latin typeface="+mn-lt"/>
              </a:rPr>
              <a:t>τεχνολογιών.</a:t>
            </a: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225120" y="3289484"/>
            <a:ext cx="2751746" cy="170816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Ψηφιακός </a:t>
            </a:r>
            <a:r>
              <a:rPr lang="el-GR" sz="1000" b="1" dirty="0">
                <a:solidFill>
                  <a:schemeClr val="bg1"/>
                </a:solidFill>
              </a:rPr>
              <a:t>μετασχηματισμός του δημοσίου </a:t>
            </a:r>
            <a:r>
              <a:rPr lang="el-GR" sz="1000" b="1" dirty="0" smtClean="0">
                <a:solidFill>
                  <a:schemeClr val="bg1"/>
                </a:solidFill>
              </a:rPr>
              <a:t>τομέα</a:t>
            </a:r>
          </a:p>
          <a:p>
            <a:pPr lvl="0"/>
            <a:endParaRPr lang="el-GR" sz="1000" b="1" dirty="0">
              <a:solidFill>
                <a:schemeClr val="bg1"/>
              </a:solidFill>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 της Οικονομίας και της Κοινωνίας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δεδομένων με τη χρήση καινοτόμων τεχνολογιών Πληροφορικής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Ηλεκτρονική Υγεία</a:t>
            </a:r>
          </a:p>
        </p:txBody>
      </p:sp>
      <p:sp>
        <p:nvSpPr>
          <p:cNvPr id="14" name="TextBox 13"/>
          <p:cNvSpPr txBox="1"/>
          <p:nvPr/>
        </p:nvSpPr>
        <p:spPr>
          <a:xfrm>
            <a:off x="3579263" y="3046826"/>
            <a:ext cx="3983764" cy="3000821"/>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της συνδεσιμότητας με </a:t>
            </a:r>
            <a:r>
              <a:rPr lang="el-GR" sz="1100" b="1" dirty="0" err="1">
                <a:solidFill>
                  <a:schemeClr val="bg1"/>
                </a:solidFill>
                <a:latin typeface="+mn-lt"/>
                <a:cs typeface="Arial" panose="020B0604020202020204" pitchFamily="34" charset="0"/>
              </a:rPr>
              <a:t>ευρυζωνική</a:t>
            </a:r>
            <a:r>
              <a:rPr lang="el-GR" sz="1100" b="1" dirty="0">
                <a:solidFill>
                  <a:schemeClr val="bg1"/>
                </a:solidFill>
                <a:latin typeface="+mn-lt"/>
                <a:cs typeface="Arial" panose="020B0604020202020204" pitchFamily="34" charset="0"/>
              </a:rPr>
              <a:t> πρόσβαση υψηλών </a:t>
            </a:r>
            <a:r>
              <a:rPr lang="el-GR" sz="1100" b="1" dirty="0" smtClean="0">
                <a:solidFill>
                  <a:schemeClr val="bg1"/>
                </a:solidFill>
                <a:latin typeface="+mn-lt"/>
                <a:cs typeface="Arial" panose="020B0604020202020204" pitchFamily="34" charset="0"/>
              </a:rPr>
              <a:t>ταχυτήτων</a:t>
            </a:r>
          </a:p>
          <a:p>
            <a:pPr lvl="0"/>
            <a:endParaRPr lang="el-GR" sz="1100" b="1"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Ευρυζωνικών Δικτύων πολύ υψηλής </a:t>
            </a:r>
            <a:r>
              <a:rPr lang="el-GR" sz="1100" dirty="0" smtClean="0">
                <a:solidFill>
                  <a:schemeClr val="bg1"/>
                </a:solidFill>
                <a:latin typeface="+mn-lt"/>
                <a:cs typeface="Arial" panose="020B0604020202020204" pitchFamily="34" charset="0"/>
              </a:rPr>
              <a:t>χωρητικότητας </a:t>
            </a:r>
            <a:r>
              <a:rPr lang="el-GR" sz="1100" dirty="0">
                <a:solidFill>
                  <a:schemeClr val="bg1"/>
                </a:solidFill>
                <a:latin typeface="+mn-lt"/>
                <a:cs typeface="Arial" panose="020B0604020202020204" pitchFamily="34" charset="0"/>
              </a:rPr>
              <a:t>(Ultra-Fast Broadband – UFBB 1 και 2 )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υποδομών </a:t>
            </a:r>
            <a:r>
              <a:rPr lang="el-GR" sz="1100" dirty="0" err="1">
                <a:solidFill>
                  <a:schemeClr val="bg1"/>
                </a:solidFill>
                <a:latin typeface="+mn-lt"/>
                <a:cs typeface="Arial" panose="020B0604020202020204" pitchFamily="34" charset="0"/>
              </a:rPr>
              <a:t>Cloud</a:t>
            </a:r>
            <a:r>
              <a:rPr lang="el-GR" sz="1100" dirty="0">
                <a:solidFill>
                  <a:schemeClr val="bg1"/>
                </a:solidFill>
                <a:latin typeface="+mn-lt"/>
                <a:cs typeface="Arial" panose="020B0604020202020204" pitchFamily="34" charset="0"/>
              </a:rPr>
              <a:t> για τη φιλοξενία φορέων της Δημόσιας Διοίκησης, την παροχή υπηρεσιών </a:t>
            </a:r>
            <a:r>
              <a:rPr lang="el-GR" sz="1100" dirty="0" err="1">
                <a:solidFill>
                  <a:schemeClr val="bg1"/>
                </a:solidFill>
                <a:latin typeface="+mn-lt"/>
                <a:cs typeface="Arial" panose="020B0604020202020204" pitchFamily="34" charset="0"/>
              </a:rPr>
              <a:t>IaaS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PaaS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SaaS</a:t>
            </a:r>
            <a:r>
              <a:rPr lang="el-GR" sz="1100" dirty="0">
                <a:solidFill>
                  <a:schemeClr val="bg1"/>
                </a:solidFill>
                <a:latin typeface="+mn-lt"/>
                <a:cs typeface="Arial" panose="020B0604020202020204" pitchFamily="34" charset="0"/>
              </a:rPr>
              <a:t> και την υλοποίηση λύσεων δευτερευόντων κόμβων</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δημοσίων σημείων ασύρματης </a:t>
            </a:r>
            <a:r>
              <a:rPr lang="el-GR" sz="1100" dirty="0" err="1">
                <a:solidFill>
                  <a:schemeClr val="bg1"/>
                </a:solidFill>
                <a:latin typeface="+mn-lt"/>
                <a:cs typeface="Arial" panose="020B0604020202020204" pitchFamily="34" charset="0"/>
              </a:rPr>
              <a:t>ευρυζωνικής</a:t>
            </a:r>
            <a:r>
              <a:rPr lang="el-GR" sz="1100" dirty="0">
                <a:solidFill>
                  <a:schemeClr val="bg1"/>
                </a:solidFill>
                <a:latin typeface="+mn-lt"/>
                <a:cs typeface="Arial" panose="020B0604020202020204" pitchFamily="34" charset="0"/>
              </a:rPr>
              <a:t> πρόσβασης στο διαδίκτυο (WiFi4GR)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Δίκτυο Δημόσιου Τομέα (ΣΥΖΕΥΞΙΣ ΙΙ)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άλλων ειδών υποδομών ΤΠΕ (εξοπλισμός πληροφορικής μεγάλης κλίμακας, κέντρα δεδομένων, αισθητήρες και άλλος ασύρματος εξοπλισμός)</a:t>
            </a:r>
          </a:p>
        </p:txBody>
      </p:sp>
      <p:sp>
        <p:nvSpPr>
          <p:cNvPr id="15" name="TextBox 14"/>
          <p:cNvSpPr txBox="1"/>
          <p:nvPr/>
        </p:nvSpPr>
        <p:spPr>
          <a:xfrm>
            <a:off x="7987468" y="3259760"/>
            <a:ext cx="3609173" cy="2662267"/>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Ανάπτυξη </a:t>
            </a:r>
            <a:r>
              <a:rPr lang="el-GR" sz="1100" b="1" dirty="0">
                <a:solidFill>
                  <a:schemeClr val="bg1"/>
                </a:solidFill>
                <a:latin typeface="+mn-lt"/>
                <a:cs typeface="Arial" panose="020B0604020202020204" pitchFamily="34" charset="0"/>
              </a:rPr>
              <a:t>ψηφιακών δεξιοτήτων</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 αναβάθμιση ψηφιακών δεξιοτήτων των υπαλλήλων της Γενικής Κυβέρνησης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Συστημικές</a:t>
            </a:r>
            <a:r>
              <a:rPr lang="el-GR" sz="1100" dirty="0">
                <a:solidFill>
                  <a:schemeClr val="bg1"/>
                </a:solidFill>
                <a:latin typeface="+mn-lt"/>
                <a:cs typeface="Arial" panose="020B0604020202020204" pitchFamily="34" charset="0"/>
              </a:rPr>
              <a:t> παρεμβάσεις (δημιουργία κλάδου Αναλυτή Ψηφιακής Πολιτικής, Παρατηρητήριο Ψηφιακών Δεξιοτήτων, Περιφερειακό Κέντρο Αριστείας στις ΤΠΕ)</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ψηφιακών δεξιοτήτων σε θέματα αξιοποίησης και διαχείρισης καινοτόμων ψηφιακών τεχνολογιών</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βασικών ψηφιακών δεξιοτήτων στον γενικό πληθυσμό</a:t>
            </a:r>
          </a:p>
          <a:p>
            <a:pPr marL="171450" indent="-171450">
              <a:spcBef>
                <a:spcPts val="600"/>
              </a:spcBef>
              <a:spcAft>
                <a:spcPts val="300"/>
              </a:spcAft>
              <a:buClr>
                <a:schemeClr val="bg1"/>
              </a:buClr>
              <a:buFont typeface="Wingdings" panose="05000000000000000000" pitchFamily="2" charset="2"/>
              <a:buChar char="ü"/>
            </a:pPr>
            <a:endParaRPr lang="el-GR" sz="1100" dirty="0">
              <a:solidFill>
                <a:schemeClr val="bg1"/>
              </a:solidFill>
              <a:latin typeface="+mn-lt"/>
              <a:cs typeface="Arial" panose="020B0604020202020204" pitchFamily="34" charset="0"/>
            </a:endParaRP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grpSp>
        <p:nvGrpSpPr>
          <p:cNvPr id="16" name="Group 51">
            <a:extLst>
              <a:ext uri="{FF2B5EF4-FFF2-40B4-BE49-F238E27FC236}">
                <a16:creationId xmlns:a16="http://schemas.microsoft.com/office/drawing/2014/main" xmlns="" id="{4D19F74B-2F0E-475F-951F-B00F6ECB5877}"/>
              </a:ext>
            </a:extLst>
          </p:cNvPr>
          <p:cNvGrpSpPr>
            <a:grpSpLocks noChangeAspect="1"/>
          </p:cNvGrpSpPr>
          <p:nvPr/>
        </p:nvGrpSpPr>
        <p:grpSpPr>
          <a:xfrm>
            <a:off x="10874929" y="0"/>
            <a:ext cx="571500" cy="571500"/>
            <a:chOff x="4894608" y="4046399"/>
            <a:chExt cx="422275" cy="422275"/>
          </a:xfrm>
          <a:solidFill>
            <a:schemeClr val="bg1"/>
          </a:solidFill>
        </p:grpSpPr>
        <p:sp>
          <p:nvSpPr>
            <p:cNvPr id="17" name="Freeform 164">
              <a:extLst>
                <a:ext uri="{FF2B5EF4-FFF2-40B4-BE49-F238E27FC236}">
                  <a16:creationId xmlns:a16="http://schemas.microsoft.com/office/drawing/2014/main" xmlns=""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65">
              <a:extLst>
                <a:ext uri="{FF2B5EF4-FFF2-40B4-BE49-F238E27FC236}">
                  <a16:creationId xmlns:a16="http://schemas.microsoft.com/office/drawing/2014/main" xmlns=""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xmlns="" val="260961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53783677"/>
              </p:ext>
            </p:extLst>
          </p:nvPr>
        </p:nvGraphicFramePr>
        <p:xfrm>
          <a:off x="1588" y="1588"/>
          <a:ext cx="1588" cy="1588"/>
        </p:xfrm>
        <a:graphic>
          <a:graphicData uri="http://schemas.openxmlformats.org/presentationml/2006/ole">
            <p:oleObj spid="_x0000_s64562"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«Περιβάλλον και Κλιματική Αλλαγή» π/υ 3.607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25</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a:solidFill>
                  <a:schemeClr val="bg1"/>
                </a:solidFill>
                <a:latin typeface="+mn-lt"/>
              </a:rPr>
              <a:t>To Πρόγραμμα «Περιβάλλον &amp; Κλιματική Αλλαγή» έχει σχεδιαστεί και οραματίζεται να μας οδηγήσει σε:  «</a:t>
            </a:r>
            <a:r>
              <a:rPr lang="el-GR" sz="1100" dirty="0" err="1">
                <a:solidFill>
                  <a:schemeClr val="bg1"/>
                </a:solidFill>
                <a:latin typeface="+mn-lt"/>
              </a:rPr>
              <a:t>Mια</a:t>
            </a:r>
            <a:r>
              <a:rPr lang="el-GR" sz="1100" dirty="0">
                <a:solidFill>
                  <a:schemeClr val="bg1"/>
                </a:solidFill>
                <a:latin typeface="+mn-lt"/>
              </a:rPr>
              <a:t> πιο πράσινη και ανθεκτική Ευρώπη με χαμηλές εκπομπές διοξειδίου του άνθρακα, μέσω της προώθησης της μετάβασης σε καθαρές μορφές ενέργειας, των πράσινων και γαλάζιων επενδύσεων, της κυκλικής οικονομίας, του μετριασμού και της προσαρμογής στην κλιματική αλλαγή, της πρόληψης και της διαχείρισης των κινδύνων, και της βιώσιμης αστικής κινητικότητας», συμβάλλοντας στην επίτευξη του Στόχου Πολιτικής 2 του ΕΣΠΑ 2021 - 2027 και της Ευρωπαϊκής Πολιτικής Συνοχής. Το Πρόγραμμα στοχεύει στην υλοποίηση της αναπτυξιακής στρατηγικής της χώρας στους θεματικούς τομείς: </a:t>
            </a:r>
            <a:r>
              <a:rPr lang="el-GR" sz="1100" dirty="0" smtClean="0">
                <a:solidFill>
                  <a:schemeClr val="bg1"/>
                </a:solidFill>
                <a:latin typeface="+mn-lt"/>
              </a:rPr>
              <a:t>α) Του </a:t>
            </a:r>
            <a:r>
              <a:rPr lang="el-GR" sz="1100" dirty="0">
                <a:solidFill>
                  <a:schemeClr val="bg1"/>
                </a:solidFill>
                <a:latin typeface="+mn-lt"/>
              </a:rPr>
              <a:t>Περιβάλλοντος (Προστασία του φυσικού περιβάλλοντος, Διαχείριση υγρών - στερεών αποβλήτων και προώθηση κυκλικής οικονομίας, Προστασία του υδάτινου περιβάλλοντος και της ορθολογικής διαχείρισης των υδάτινων πόρων, προστασία από την αέρια ρύπανση και τις δυσμενείς επιπτώσεις της ηχορύπανσης</a:t>
            </a:r>
            <a:r>
              <a:rPr lang="el-GR" sz="1100" dirty="0" smtClean="0">
                <a:solidFill>
                  <a:schemeClr val="bg1"/>
                </a:solidFill>
                <a:latin typeface="+mn-lt"/>
              </a:rPr>
              <a:t>) και β) Της </a:t>
            </a:r>
            <a:r>
              <a:rPr lang="el-GR" sz="1100" dirty="0">
                <a:solidFill>
                  <a:schemeClr val="bg1"/>
                </a:solidFill>
                <a:latin typeface="+mn-lt"/>
              </a:rPr>
              <a:t>Προσαρμογής στην Κλιματική Αλλαγή και της Ενέργειας (Αντιπλημμυρική προστασία, πρόληψη – μετριασμός και αντιμετώπιση επιπτώσεων της Κλιματικής Αλλαγής, Εξοικονόμηση – Ενεργειακή Αποδοτικότητα, Εφαρμογή του Εθνικού Σχεδίου για την Ενέργεια και το Κλίμα, Προώθηση παραγωγής ενέργειας από ΑΠΕ) </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3732086" cy="4062651"/>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a:solidFill>
                  <a:schemeClr val="bg1"/>
                </a:solidFill>
              </a:rPr>
              <a:t>Οι Κύριοι στόχοι του Προγράμματος που έχουν τεθεί επιδιώκουν</a:t>
            </a:r>
            <a:r>
              <a:rPr lang="el-GR" sz="1000" b="1" dirty="0" smtClean="0">
                <a:solidFill>
                  <a:schemeClr val="bg1"/>
                </a:solidFill>
              </a:rPr>
              <a:t>:</a:t>
            </a:r>
          </a:p>
          <a:p>
            <a:pPr lvl="0">
              <a:spcBef>
                <a:spcPts val="200"/>
              </a:spcBef>
              <a:spcAft>
                <a:spcPts val="200"/>
              </a:spcAft>
            </a:pPr>
            <a:endParaRPr lang="el-GR" sz="1000" b="1" dirty="0">
              <a:solidFill>
                <a:schemeClr val="bg1"/>
              </a:solidFill>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μέτρων ενεργειακής απόδοσης και μείωση των εκπομπών αερίων του θερμοκηπίου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Ανανεώσιμων Πηγών Ενέργειας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έξυπνων ενεργειακών συστημάτων, δικτύων και συστημάτων αποθήκευσης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προσαρμογής στην κλιματική αλλαγή, της πρόληψης του κινδύνου καταστροφών και της ανθεκτικότητας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προαγωγή </a:t>
            </a:r>
            <a:r>
              <a:rPr lang="el-GR" sz="1100" dirty="0">
                <a:solidFill>
                  <a:schemeClr val="bg1"/>
                </a:solidFill>
                <a:latin typeface="+mn-lt"/>
                <a:cs typeface="Arial" panose="020B0604020202020204" pitchFamily="34" charset="0"/>
              </a:rPr>
              <a:t>της πρόσβασης στην ύδρευση και της βιώσιμης διαχείρισης των υδάτων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μετάβασης σε μια κυκλική οικονομία και σε μία αποδοτική ως προς τη χρήση των πόρων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προστασίας και της διατήρησης της φύσης, της βιοποικιλότητας και των πράσινων υποδομών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βιώσιμης, πολυτροπικής αστικής κινητικότητας, με σκοπό τη μείωση  των  εκπομπών διοξειδίου του άνθρακα</a:t>
            </a:r>
          </a:p>
        </p:txBody>
      </p:sp>
      <p:sp>
        <p:nvSpPr>
          <p:cNvPr id="15" name="TextBox 14"/>
          <p:cNvSpPr txBox="1"/>
          <p:nvPr/>
        </p:nvSpPr>
        <p:spPr>
          <a:xfrm>
            <a:off x="4144711" y="2673538"/>
            <a:ext cx="7670100" cy="406778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δράσεις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Ενεργειακή εξοικονόμηση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αποδοτικότητα </a:t>
            </a:r>
            <a:r>
              <a:rPr lang="el-GR" sz="1100" dirty="0">
                <a:solidFill>
                  <a:schemeClr val="bg1"/>
                </a:solidFill>
                <a:latin typeface="+mn-lt"/>
                <a:cs typeface="Arial" panose="020B0604020202020204" pitchFamily="34" charset="0"/>
              </a:rPr>
              <a:t>του ιδιωτικού και δημόσιου κτιριακού </a:t>
            </a:r>
            <a:r>
              <a:rPr lang="el-GR" sz="1100" dirty="0" smtClean="0">
                <a:solidFill>
                  <a:schemeClr val="bg1"/>
                </a:solidFill>
                <a:latin typeface="+mn-lt"/>
                <a:cs typeface="Arial" panose="020B0604020202020204" pitchFamily="34" charset="0"/>
              </a:rPr>
              <a:t>αποθέματος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ενεργειακής ασφάλειας και διασύνδεσης με την ανάπτυξη έξυπνων ενεργειακών συστημάτων και τεχνολογιών αποθήκευσης </a:t>
            </a:r>
            <a:r>
              <a:rPr lang="el-GR" sz="1100" dirty="0" smtClean="0">
                <a:solidFill>
                  <a:schemeClr val="bg1"/>
                </a:solidFill>
                <a:latin typeface="+mn-lt"/>
                <a:cs typeface="Arial" panose="020B0604020202020204" pitchFamily="34" charset="0"/>
              </a:rPr>
              <a:t>ενέργειας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ΑΠΕ σε όλες τις μορφές με την ενίσχυση των υποδομών της ηλεκτροκίνησης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Πράσινος μετασχηματισμός </a:t>
            </a:r>
            <a:r>
              <a:rPr lang="el-GR" sz="1100" dirty="0">
                <a:solidFill>
                  <a:schemeClr val="bg1"/>
                </a:solidFill>
                <a:latin typeface="+mn-lt"/>
                <a:cs typeface="Arial" panose="020B0604020202020204" pitchFamily="34" charset="0"/>
              </a:rPr>
              <a:t>των Επιχειρήσεων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Πρόληψη, </a:t>
            </a:r>
            <a:r>
              <a:rPr lang="el-GR" sz="1100" dirty="0" smtClean="0">
                <a:solidFill>
                  <a:schemeClr val="bg1"/>
                </a:solidFill>
                <a:latin typeface="+mn-lt"/>
                <a:cs typeface="Arial" panose="020B0604020202020204" pitchFamily="34" charset="0"/>
              </a:rPr>
              <a:t>μετριασμός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αντιμετώπισηςτων </a:t>
            </a:r>
            <a:r>
              <a:rPr lang="el-GR" sz="1100" dirty="0">
                <a:solidFill>
                  <a:schemeClr val="bg1"/>
                </a:solidFill>
                <a:latin typeface="+mn-lt"/>
                <a:cs typeface="Arial" panose="020B0604020202020204" pitchFamily="34" charset="0"/>
              </a:rPr>
              <a:t>επιπτώσεων της Κλιματικής Αλλαγής, συμπεριλαμβανομένης της αντιπλημμυρικής θωράκισης, της αντιμετώπισης της διάβρωσης των ακτών και της συστηματικής παρακολούθησης των κλιματικών </a:t>
            </a:r>
            <a:r>
              <a:rPr lang="el-GR" sz="1100" dirty="0" smtClean="0">
                <a:solidFill>
                  <a:schemeClr val="bg1"/>
                </a:solidFill>
                <a:latin typeface="+mn-lt"/>
                <a:cs typeface="Arial" panose="020B0604020202020204" pitchFamily="34" charset="0"/>
              </a:rPr>
              <a:t>μεταβολών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Έλεγχος και μετριασμός </a:t>
            </a:r>
            <a:r>
              <a:rPr lang="el-GR" sz="1100" dirty="0">
                <a:solidFill>
                  <a:schemeClr val="bg1"/>
                </a:solidFill>
                <a:latin typeface="+mn-lt"/>
                <a:cs typeface="Arial" panose="020B0604020202020204" pitchFamily="34" charset="0"/>
              </a:rPr>
              <a:t>των επιπέδων θορύβου και της ατμοσφαιρικής και οπτικής ρύπανσης σε αστικές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Στρατηγικού χαρακτήρα </a:t>
            </a:r>
            <a:r>
              <a:rPr lang="el-GR" sz="1100" dirty="0" smtClean="0">
                <a:solidFill>
                  <a:schemeClr val="bg1"/>
                </a:solidFill>
                <a:latin typeface="+mn-lt"/>
                <a:cs typeface="Arial" panose="020B0604020202020204" pitchFamily="34" charset="0"/>
              </a:rPr>
              <a:t>επεμβάσεις </a:t>
            </a:r>
            <a:r>
              <a:rPr lang="el-GR" sz="1100" dirty="0">
                <a:solidFill>
                  <a:schemeClr val="bg1"/>
                </a:solidFill>
                <a:latin typeface="+mn-lt"/>
                <a:cs typeface="Arial" panose="020B0604020202020204" pitchFamily="34" charset="0"/>
              </a:rPr>
              <a:t>στον αστικό ιστό για τη βελτίωση του μικροκλίματος της βιοποικιλότητας και η προώθησης της μικροκινητικότητας, ιδίως στην νησιωτική </a:t>
            </a:r>
            <a:r>
              <a:rPr lang="el-GR" sz="1100" dirty="0" smtClean="0">
                <a:solidFill>
                  <a:schemeClr val="bg1"/>
                </a:solidFill>
                <a:latin typeface="+mn-lt"/>
                <a:cs typeface="Arial" panose="020B0604020202020204" pitchFamily="34" charset="0"/>
              </a:rPr>
              <a:t>χώρα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Μετάβαση </a:t>
            </a:r>
            <a:r>
              <a:rPr lang="el-GR" sz="1100" dirty="0">
                <a:solidFill>
                  <a:schemeClr val="bg1"/>
                </a:solidFill>
                <a:latin typeface="+mn-lt"/>
                <a:cs typeface="Arial" panose="020B0604020202020204" pitchFamily="34" charset="0"/>
              </a:rPr>
              <a:t>στην κυκλική </a:t>
            </a:r>
            <a:r>
              <a:rPr lang="el-GR" sz="1100" dirty="0" smtClean="0">
                <a:solidFill>
                  <a:schemeClr val="bg1"/>
                </a:solidFill>
                <a:latin typeface="+mn-lt"/>
                <a:cs typeface="Arial" panose="020B0604020202020204" pitchFamily="34" charset="0"/>
              </a:rPr>
              <a:t>οικονομία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ή/ και η </a:t>
            </a: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υφιστάμενων ή/και η </a:t>
            </a:r>
            <a:r>
              <a:rPr lang="el-GR" sz="1100" dirty="0" smtClean="0">
                <a:solidFill>
                  <a:schemeClr val="bg1"/>
                </a:solidFill>
                <a:latin typeface="+mn-lt"/>
                <a:cs typeface="Arial" panose="020B0604020202020204" pitchFamily="34" charset="0"/>
              </a:rPr>
              <a:t>δημιουργία νέων </a:t>
            </a:r>
            <a:r>
              <a:rPr lang="el-GR" sz="1100" dirty="0">
                <a:solidFill>
                  <a:schemeClr val="bg1"/>
                </a:solidFill>
                <a:latin typeface="+mn-lt"/>
                <a:cs typeface="Arial" panose="020B0604020202020204" pitchFamily="34" charset="0"/>
              </a:rPr>
              <a:t>υποδομών ανακύκλωσης και επεξεργασίας </a:t>
            </a:r>
            <a:r>
              <a:rPr lang="el-GR" sz="1100" dirty="0" smtClean="0">
                <a:solidFill>
                  <a:schemeClr val="bg1"/>
                </a:solidFill>
                <a:latin typeface="+mn-lt"/>
                <a:cs typeface="Arial" panose="020B0604020202020204" pitchFamily="34" charset="0"/>
              </a:rPr>
              <a:t>αποβλήτων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Εξασφάλιση ποιοτικού </a:t>
            </a:r>
            <a:r>
              <a:rPr lang="el-GR" sz="1100" dirty="0">
                <a:solidFill>
                  <a:schemeClr val="bg1"/>
                </a:solidFill>
                <a:latin typeface="+mn-lt"/>
                <a:cs typeface="Arial" panose="020B0604020202020204" pitchFamily="34" charset="0"/>
              </a:rPr>
              <a:t>και επαρκούς πόσιμου νερού σε όλη τη χώρα </a:t>
            </a:r>
            <a:endParaRPr lang="el-GR" sz="1100" dirty="0" smtClean="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Ολοκλήρωση των </a:t>
            </a:r>
            <a:r>
              <a:rPr lang="el-GR" sz="1100" dirty="0">
                <a:solidFill>
                  <a:schemeClr val="bg1"/>
                </a:solidFill>
                <a:latin typeface="+mn-lt"/>
                <a:cs typeface="Arial" panose="020B0604020202020204" pitchFamily="34" charset="0"/>
              </a:rPr>
              <a:t>υποδομών αστικών λυμάτων σε Α΄, Β΄ και Γ΄ κατηγορίες οικισμών, συμπεριλαμβανομένης της επεξεργασίας ιλύος και επανάχρησης </a:t>
            </a:r>
            <a:r>
              <a:rPr lang="el-GR" sz="1100" dirty="0" smtClean="0">
                <a:solidFill>
                  <a:schemeClr val="bg1"/>
                </a:solidFill>
                <a:latin typeface="+mn-lt"/>
                <a:cs typeface="Arial" panose="020B0604020202020204" pitchFamily="34" charset="0"/>
              </a:rPr>
              <a:t>ύδατος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Προστασία της </a:t>
            </a:r>
            <a:r>
              <a:rPr lang="el-GR" sz="1100" dirty="0">
                <a:solidFill>
                  <a:schemeClr val="bg1"/>
                </a:solidFill>
                <a:latin typeface="+mn-lt"/>
                <a:cs typeface="Arial" panose="020B0604020202020204" pitchFamily="34" charset="0"/>
              </a:rPr>
              <a:t>Βιοποικιλότητας με εφαρμογή μέτρων από την Εθνική Στρατηγική για τη Βιοποικιλότητα και το Πλαίσιο Δράσεων Προτεραιότητας (PAF</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p:txBody>
      </p:sp>
      <p:sp>
        <p:nvSpPr>
          <p:cNvPr id="19" name="Freeform 268">
            <a:extLst>
              <a:ext uri="{FF2B5EF4-FFF2-40B4-BE49-F238E27FC236}">
                <a16:creationId xmlns:a16="http://schemas.microsoft.com/office/drawing/2014/main" xmlns="" id="{B3FA83A8-4DD8-412E-9B98-E85C2CB02C22}"/>
              </a:ext>
            </a:extLst>
          </p:cNvPr>
          <p:cNvSpPr>
            <a:spLocks noChangeAspect="1" noEditPoints="1"/>
          </p:cNvSpPr>
          <p:nvPr/>
        </p:nvSpPr>
        <p:spPr bwMode="auto">
          <a:xfrm>
            <a:off x="10972298" y="0"/>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5721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050780131"/>
              </p:ext>
            </p:extLst>
          </p:nvPr>
        </p:nvGraphicFramePr>
        <p:xfrm>
          <a:off x="1588" y="1588"/>
          <a:ext cx="1588" cy="1588"/>
        </p:xfrm>
        <a:graphic>
          <a:graphicData uri="http://schemas.openxmlformats.org/presentationml/2006/ole">
            <p:oleObj spid="_x0000_s65586"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«Μεταφορές» π/υ 2.224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26</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smtClean="0">
                <a:solidFill>
                  <a:schemeClr val="bg1"/>
                </a:solidFill>
                <a:latin typeface="+mn-lt"/>
              </a:rPr>
              <a:t>Όραμα του Προγράμματος αποτελεί η διασφάλιση ασφαλούς, ομαλής και οικονομικά αποτελεσματικής λειτουργίας του τομέα μεταφορών και την ενίσχυση της ανάπτυξης </a:t>
            </a:r>
            <a:r>
              <a:rPr lang="el-GR" sz="1100" dirty="0" err="1" smtClean="0">
                <a:solidFill>
                  <a:schemeClr val="bg1"/>
                </a:solidFill>
                <a:latin typeface="+mn-lt"/>
              </a:rPr>
              <a:t>προσβάσιμων</a:t>
            </a:r>
            <a:r>
              <a:rPr lang="el-GR" sz="1100" dirty="0" smtClean="0">
                <a:solidFill>
                  <a:schemeClr val="bg1"/>
                </a:solidFill>
                <a:latin typeface="+mn-lt"/>
              </a:rPr>
              <a:t>, υψηλής ποιότητας, </a:t>
            </a:r>
            <a:r>
              <a:rPr lang="el-GR" sz="1100" dirty="0" err="1" smtClean="0">
                <a:solidFill>
                  <a:schemeClr val="bg1"/>
                </a:solidFill>
                <a:latin typeface="+mn-lt"/>
              </a:rPr>
              <a:t>πολυτροπικών</a:t>
            </a:r>
            <a:r>
              <a:rPr lang="el-GR" sz="1100" dirty="0" smtClean="0">
                <a:solidFill>
                  <a:schemeClr val="bg1"/>
                </a:solidFill>
                <a:latin typeface="+mn-lt"/>
              </a:rPr>
              <a:t>, ανθεκτικών στην κλιματική αλλαγή, έξυπνων και βιώσιμων υποδομών και συστημάτων μεταφορών, με σκοπό να συμβάλουν στην αντιμετώπιση της πρόσφατης κρίσης, την οικονομική ανάκαμψη, τη μείωση των ανισοτήτων μεταξύ των Περιφερειών, και παράλληλα την επιδίωξη για μία πράσινη, χωρίς αποκλεισμούς, ψηφιακή και ανθεκτική Ευρώπη.</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5560886" cy="3380413"/>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smtClean="0">
                <a:solidFill>
                  <a:schemeClr val="bg1"/>
                </a:solidFill>
              </a:rPr>
              <a:t>Κύριες </a:t>
            </a:r>
            <a:r>
              <a:rPr lang="el-GR" sz="1000" b="1" dirty="0">
                <a:solidFill>
                  <a:schemeClr val="bg1"/>
                </a:solidFill>
              </a:rPr>
              <a:t>παρεμβάσεις: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ολοκλήρωσης, περαιτέρω ανάπτυξη / αναβάθμιση των υποδομών του Διευρωπαϊκού Δικτύου Μεταφορών. Περιλαμβάνει την ολοκλήρωση του κεντρικού σιδηροδρομικού άξονα Πάτρα – Αθήνα – Θεσσαλονίκη – Ειδομένη/Προμαχώνας (ΠΑΘΕΠ) και κλάδων του με την εγκατάσταση σύγχρονων συστημάτων έλξης και διαχείρισης της κυκλοφορίας, την διασύνδεση του υφιστάμενου Διευρωπαϊκού Οδικού Δικτύου στην ηπειρωτική Ελλάδα και συνδέσεων με αυτό, την ολοκλήρωση διασυνοριακών οδικών συνδέσεων, καθώς και επιλεγμένες παρεμβάσεις σε μεγάλες νησιωτικές </a:t>
            </a:r>
            <a:r>
              <a:rPr lang="el-GR" sz="1100" dirty="0" smtClean="0">
                <a:solidFill>
                  <a:schemeClr val="bg1"/>
                </a:solidFill>
                <a:latin typeface="+mn-lt"/>
                <a:cs typeface="Arial" panose="020B0604020202020204" pitchFamily="34" charset="0"/>
              </a:rPr>
              <a:t>περιφέρειες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συνδυασμένων μεταφορών. Περιλαμβάνει σιδηροδρομικές (υπεραστικές και προαστιακές) συνδέσεις καθώς και οδικές συνδέσεις με λιμάνια και </a:t>
            </a:r>
            <a:r>
              <a:rPr lang="el-GR" sz="1100" dirty="0" smtClean="0">
                <a:solidFill>
                  <a:schemeClr val="bg1"/>
                </a:solidFill>
                <a:latin typeface="+mn-lt"/>
                <a:cs typeface="Arial" panose="020B0604020202020204" pitchFamily="34" charset="0"/>
              </a:rPr>
              <a:t>ΒΙΠΕ</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και διασφάλιση της συνδεσιμότητας των νησιών. Περιλαμβάνει την βελτίωση των υποδομών  πλέγματος λιμένων νησιωτικών </a:t>
            </a:r>
            <a:r>
              <a:rPr lang="el-GR" sz="1100" dirty="0" smtClean="0">
                <a:solidFill>
                  <a:schemeClr val="bg1"/>
                </a:solidFill>
                <a:latin typeface="+mn-lt"/>
                <a:cs typeface="Arial" panose="020B0604020202020204" pitchFamily="34" charset="0"/>
              </a:rPr>
              <a:t>περιφερειών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ασφάλειας μεταφορών. Περιλαμβάνει την υλοποίηση εστιασμένων  παρεμβάσεων παθητικής οδικής ασφάλειας, και συστημάτων για την βελτίωση της ασφάλειας της ναυσιπλοΐας και </a:t>
            </a:r>
            <a:r>
              <a:rPr lang="el-GR" sz="1100" dirty="0" smtClean="0">
                <a:solidFill>
                  <a:schemeClr val="bg1"/>
                </a:solidFill>
                <a:latin typeface="+mn-lt"/>
                <a:cs typeface="Arial" panose="020B0604020202020204" pitchFamily="34" charset="0"/>
              </a:rPr>
              <a:t>αεροναυτιλίας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και επέκταση βιώσιμων και οικολογικών αστικών μέσων μεταφοράς. Περιλαμβάνει επέκταση και βελτίωση των μέσων σταθερής τροχιάς και την ανανέωση του στόλου με ηλεκτρικά λεωφορεία σε Αθήνα και </a:t>
            </a:r>
            <a:r>
              <a:rPr lang="el-GR" sz="1100" dirty="0" smtClean="0">
                <a:solidFill>
                  <a:schemeClr val="bg1"/>
                </a:solidFill>
                <a:latin typeface="+mn-lt"/>
                <a:cs typeface="Arial" panose="020B0604020202020204" pitchFamily="34" charset="0"/>
              </a:rPr>
              <a:t>Θεσσαλονίκη</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6554624" y="2673538"/>
            <a:ext cx="4718541" cy="196464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Επέκταση του προαστιακού σιδηροδρόμου της Αττικής και σύνδεση του αεροδρομίου Ελ. Βενιζέλος με το λιμάνι του </a:t>
            </a:r>
            <a:r>
              <a:rPr lang="el-GR" sz="1100" dirty="0" smtClean="0">
                <a:solidFill>
                  <a:schemeClr val="bg1"/>
                </a:solidFill>
                <a:latin typeface="+mn-lt"/>
                <a:cs typeface="Arial" panose="020B0604020202020204" pitchFamily="34" charset="0"/>
              </a:rPr>
              <a:t>Λαυρίου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Βόρειου Οδικού Άξονα Κρήτης (ΒΟΑΚ) στο τμήμα Χανιά – Χερσόνησος, σε συνέργεια με το Ταμείο Ανάκαμψης και </a:t>
            </a:r>
            <a:r>
              <a:rPr lang="el-GR" sz="1100" dirty="0" smtClean="0">
                <a:solidFill>
                  <a:schemeClr val="bg1"/>
                </a:solidFill>
                <a:latin typeface="+mn-lt"/>
                <a:cs typeface="Arial" panose="020B0604020202020204" pitchFamily="34" charset="0"/>
              </a:rPr>
              <a:t>Ανθεκτικότητας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Γραμμής 4 του Μετρό Αθήνας, στο τμήμα  Άλσος </a:t>
            </a:r>
            <a:r>
              <a:rPr lang="el-GR" sz="1100" dirty="0" err="1">
                <a:solidFill>
                  <a:schemeClr val="bg1"/>
                </a:solidFill>
                <a:latin typeface="+mn-lt"/>
                <a:cs typeface="Arial" panose="020B0604020202020204" pitchFamily="34" charset="0"/>
              </a:rPr>
              <a:t>Βεΐκου</a:t>
            </a:r>
            <a:r>
              <a:rPr lang="el-GR" sz="1100" dirty="0">
                <a:solidFill>
                  <a:schemeClr val="bg1"/>
                </a:solidFill>
                <a:latin typeface="+mn-lt"/>
                <a:cs typeface="Arial" panose="020B0604020202020204" pitchFamily="34" charset="0"/>
              </a:rPr>
              <a:t> – </a:t>
            </a:r>
            <a:r>
              <a:rPr lang="el-GR" sz="1100" dirty="0" err="1" smtClean="0">
                <a:solidFill>
                  <a:schemeClr val="bg1"/>
                </a:solidFill>
                <a:latin typeface="+mn-lt"/>
                <a:cs typeface="Arial" panose="020B0604020202020204" pitchFamily="34" charset="0"/>
              </a:rPr>
              <a:t>Γουδή</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Πρόγραμμα βελτίωσης λιμενικών υποδομών σε μικρά απομακρυσμένα νησιά με παράλληλη αναδιοργάνωση ακτοπλοϊκών γραμμών για την εξασφάλιση της </a:t>
            </a:r>
            <a:r>
              <a:rPr lang="el-GR" sz="1100" dirty="0" err="1">
                <a:solidFill>
                  <a:schemeClr val="bg1"/>
                </a:solidFill>
                <a:latin typeface="+mn-lt"/>
                <a:cs typeface="Arial" panose="020B0604020202020204" pitchFamily="34" charset="0"/>
              </a:rPr>
              <a:t>διασυνδεσιμότητάς</a:t>
            </a:r>
            <a:r>
              <a:rPr lang="el-GR" sz="1100" dirty="0">
                <a:solidFill>
                  <a:schemeClr val="bg1"/>
                </a:solidFill>
                <a:latin typeface="+mn-lt"/>
                <a:cs typeface="Arial" panose="020B0604020202020204" pitchFamily="34" charset="0"/>
              </a:rPr>
              <a:t> τους</a:t>
            </a:r>
          </a:p>
        </p:txBody>
      </p:sp>
      <p:grpSp>
        <p:nvGrpSpPr>
          <p:cNvPr id="9" name="Group 55">
            <a:extLst>
              <a:ext uri="{FF2B5EF4-FFF2-40B4-BE49-F238E27FC236}">
                <a16:creationId xmlns:a16="http://schemas.microsoft.com/office/drawing/2014/main" xmlns="" id="{B0D226CF-A10E-4E25-85E4-3220F9A696F2}"/>
              </a:ext>
            </a:extLst>
          </p:cNvPr>
          <p:cNvGrpSpPr>
            <a:grpSpLocks noChangeAspect="1"/>
          </p:cNvGrpSpPr>
          <p:nvPr/>
        </p:nvGrpSpPr>
        <p:grpSpPr>
          <a:xfrm>
            <a:off x="10877511" y="0"/>
            <a:ext cx="571500" cy="571500"/>
            <a:chOff x="7710488" y="3887788"/>
            <a:chExt cx="474662" cy="474662"/>
          </a:xfrm>
          <a:solidFill>
            <a:schemeClr val="bg1"/>
          </a:solidFill>
        </p:grpSpPr>
        <p:sp>
          <p:nvSpPr>
            <p:cNvPr id="10" name="Freeform 304">
              <a:extLst>
                <a:ext uri="{FF2B5EF4-FFF2-40B4-BE49-F238E27FC236}">
                  <a16:creationId xmlns:a16="http://schemas.microsoft.com/office/drawing/2014/main" xmlns=""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05">
              <a:extLst>
                <a:ext uri="{FF2B5EF4-FFF2-40B4-BE49-F238E27FC236}">
                  <a16:creationId xmlns:a16="http://schemas.microsoft.com/office/drawing/2014/main" xmlns=""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06">
              <a:extLst>
                <a:ext uri="{FF2B5EF4-FFF2-40B4-BE49-F238E27FC236}">
                  <a16:creationId xmlns:a16="http://schemas.microsoft.com/office/drawing/2014/main" xmlns=""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xmlns="" val="235008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372378408"/>
              </p:ext>
            </p:extLst>
          </p:nvPr>
        </p:nvGraphicFramePr>
        <p:xfrm>
          <a:off x="1588" y="1588"/>
          <a:ext cx="1588" cy="1588"/>
        </p:xfrm>
        <a:graphic>
          <a:graphicData uri="http://schemas.openxmlformats.org/presentationml/2006/ole">
            <p:oleObj spid="_x0000_s66610"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«Πολιτική Προστασία» π/υ </a:t>
            </a:r>
            <a:r>
              <a:rPr lang="el-GR" sz="2400" b="1" dirty="0" smtClean="0">
                <a:solidFill>
                  <a:schemeClr val="bg1"/>
                </a:solidFill>
                <a:latin typeface="Calibri" panose="020F0502020204030204" pitchFamily="34" charset="0"/>
              </a:rPr>
              <a:t>714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27</a:t>
            </a:fld>
            <a:endParaRPr lang="el-GR" sz="1000">
              <a:solidFill>
                <a:schemeClr val="tx1"/>
              </a:solidFill>
              <a:latin typeface="Calibri "/>
            </a:endParaRPr>
          </a:p>
        </p:txBody>
      </p:sp>
      <p:grpSp>
        <p:nvGrpSpPr>
          <p:cNvPr id="6" name="Group 27">
            <a:extLst>
              <a:ext uri="{FF2B5EF4-FFF2-40B4-BE49-F238E27FC236}">
                <a16:creationId xmlns:a16="http://schemas.microsoft.com/office/drawing/2014/main" xmlns="" id="{E084B6E0-78A2-444C-A59D-40528839D550}"/>
              </a:ext>
            </a:extLst>
          </p:cNvPr>
          <p:cNvGrpSpPr>
            <a:grpSpLocks noChangeAspect="1"/>
          </p:cNvGrpSpPr>
          <p:nvPr/>
        </p:nvGrpSpPr>
        <p:grpSpPr>
          <a:xfrm>
            <a:off x="10892439" y="0"/>
            <a:ext cx="571500" cy="571500"/>
            <a:chOff x="4232275" y="77788"/>
            <a:chExt cx="1333500" cy="1333500"/>
          </a:xfrm>
          <a:solidFill>
            <a:schemeClr val="bg1">
              <a:lumMod val="95000"/>
            </a:schemeClr>
          </a:solidFill>
        </p:grpSpPr>
        <p:sp>
          <p:nvSpPr>
            <p:cNvPr id="7" name="Freeform 202">
              <a:extLst>
                <a:ext uri="{FF2B5EF4-FFF2-40B4-BE49-F238E27FC236}">
                  <a16:creationId xmlns:a16="http://schemas.microsoft.com/office/drawing/2014/main" xmlns=""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03">
              <a:extLst>
                <a:ext uri="{FF2B5EF4-FFF2-40B4-BE49-F238E27FC236}">
                  <a16:creationId xmlns:a16="http://schemas.microsoft.com/office/drawing/2014/main" xmlns=""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204">
              <a:extLst>
                <a:ext uri="{FF2B5EF4-FFF2-40B4-BE49-F238E27FC236}">
                  <a16:creationId xmlns:a16="http://schemas.microsoft.com/office/drawing/2014/main" xmlns=""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205">
              <a:extLst>
                <a:ext uri="{FF2B5EF4-FFF2-40B4-BE49-F238E27FC236}">
                  <a16:creationId xmlns:a16="http://schemas.microsoft.com/office/drawing/2014/main" xmlns=""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206">
              <a:extLst>
                <a:ext uri="{FF2B5EF4-FFF2-40B4-BE49-F238E27FC236}">
                  <a16:creationId xmlns:a16="http://schemas.microsoft.com/office/drawing/2014/main" xmlns=""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207">
              <a:extLst>
                <a:ext uri="{FF2B5EF4-FFF2-40B4-BE49-F238E27FC236}">
                  <a16:creationId xmlns:a16="http://schemas.microsoft.com/office/drawing/2014/main" xmlns=""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208">
              <a:extLst>
                <a:ext uri="{FF2B5EF4-FFF2-40B4-BE49-F238E27FC236}">
                  <a16:creationId xmlns:a16="http://schemas.microsoft.com/office/drawing/2014/main" xmlns=""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Diagonal Corners Snipped 14">
            <a:extLst>
              <a:ext uri="{FF2B5EF4-FFF2-40B4-BE49-F238E27FC236}">
                <a16:creationId xmlns:a16="http://schemas.microsoft.com/office/drawing/2014/main" xmlns="" id="{AAC27F50-9977-4ED7-93D9-3AB17C1B5B90}"/>
              </a:ext>
            </a:extLst>
          </p:cNvPr>
          <p:cNvSpPr/>
          <p:nvPr/>
        </p:nvSpPr>
        <p:spPr>
          <a:xfrm>
            <a:off x="164795" y="770306"/>
            <a:ext cx="11650016" cy="11222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Κύρια στρατηγική του Προγράμματος είναι η δημιουργία ενός σύγχρονου και αποτελεσματικού μηχανισμού πολιτικής προστασίας που εστιάζει στην πρόληψη, την ετοιμότητα ανταπόκρισης και επέμβασης με στόχο την προστασία της ζωής, της υγείας και της περιουσίας των πολιτών, του περιβάλλοντος, της πολιτιστικής κληρονομιάς, των υποδομών, των πλουτοπαραγωγικών πηγών, των υπηρεσιών ζωτικής σημασίας, των υλικών και άυλων αγαθών από φυσικές και τεχνολογικές καταστροφές και λοιπές απειλές συναφούς προέλευσης, που προκαλούν ή ενδέχεται να προκαλέσουν καταστάσεις εκτάκτου ανάγκης. </a:t>
            </a:r>
            <a:endParaRPr lang="el-GR" sz="1200" dirty="0" smtClean="0">
              <a:solidFill>
                <a:schemeClr val="bg1"/>
              </a:solidFill>
              <a:latin typeface="+mn-lt"/>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5" name="TextBox 14"/>
          <p:cNvSpPr txBox="1"/>
          <p:nvPr/>
        </p:nvSpPr>
        <p:spPr>
          <a:xfrm>
            <a:off x="164796" y="2673538"/>
            <a:ext cx="5560886" cy="3195747"/>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100" b="1" dirty="0">
                <a:solidFill>
                  <a:schemeClr val="bg1"/>
                </a:solidFill>
                <a:latin typeface="+mn-lt"/>
              </a:rPr>
              <a:t>Π</a:t>
            </a:r>
            <a:r>
              <a:rPr lang="el-GR" sz="1100" b="1" dirty="0" smtClean="0">
                <a:solidFill>
                  <a:schemeClr val="bg1"/>
                </a:solidFill>
                <a:latin typeface="+mn-lt"/>
              </a:rPr>
              <a:t>ροτεραιότητες</a:t>
            </a:r>
            <a:r>
              <a:rPr lang="el-GR" sz="1100" b="1" dirty="0">
                <a:solidFill>
                  <a:schemeClr val="bg1"/>
                </a:solidFill>
                <a:latin typeface="+mn-lt"/>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Εφαρμογών και Συστημάτων Διάγνωσης αντιμετώπισης φυσικών και ανθρωπογενών  κινδύνων με την αξιοποίηση </a:t>
            </a:r>
            <a:r>
              <a:rPr lang="el-GR" sz="1100" dirty="0" smtClean="0">
                <a:solidFill>
                  <a:schemeClr val="bg1"/>
                </a:solidFill>
                <a:latin typeface="+mn-lt"/>
                <a:cs typeface="Arial" panose="020B0604020202020204" pitchFamily="34" charset="0"/>
              </a:rPr>
              <a:t>ΤΠΕ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Έρευνας, Τεχνολογικής Ανάπτυξης και Καινοτομίας και υιοθέτηση – προώθηση καινοτόμων λύσεων για την πρόληψη και αντιμετώπιση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τις </a:t>
            </a:r>
            <a:r>
              <a:rPr lang="el-GR" sz="1100" dirty="0" smtClean="0">
                <a:solidFill>
                  <a:schemeClr val="bg1"/>
                </a:solidFill>
                <a:latin typeface="+mn-lt"/>
                <a:cs typeface="Arial" panose="020B0604020202020204" pitchFamily="34" charset="0"/>
              </a:rPr>
              <a:t>πυρκαγιές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ακραία καιρικά </a:t>
            </a:r>
            <a:r>
              <a:rPr lang="el-GR" sz="1100" dirty="0" smtClean="0">
                <a:solidFill>
                  <a:schemeClr val="bg1"/>
                </a:solidFill>
                <a:latin typeface="+mn-lt"/>
                <a:cs typeface="Arial" panose="020B0604020202020204" pitchFamily="34" charset="0"/>
              </a:rPr>
              <a:t>φαινόμενα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ανθρωπογενή δραστηριότητα, βιολογικούς και υγειονομικούς κινδύνους και με τις μη σχετιζόμενες με το  κλίμα φυσικές </a:t>
            </a:r>
            <a:r>
              <a:rPr lang="el-GR" sz="1100" dirty="0" smtClean="0">
                <a:solidFill>
                  <a:schemeClr val="bg1"/>
                </a:solidFill>
                <a:latin typeface="+mn-lt"/>
                <a:cs typeface="Arial" panose="020B0604020202020204" pitchFamily="34" charset="0"/>
              </a:rPr>
              <a:t>καταστροφές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υγειονομικού εξοπλισμού των δομών και υπηρεσιών πολιτικής προστασίας, για την προστασία της ανθρώπινης ζωής και της δημόσιας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του Ανθρωπίνου Δυναμικού της Πολιτικής </a:t>
            </a:r>
            <a:r>
              <a:rPr lang="el-GR" sz="1100" dirty="0" smtClean="0">
                <a:solidFill>
                  <a:schemeClr val="bg1"/>
                </a:solidFill>
                <a:latin typeface="+mn-lt"/>
                <a:cs typeface="Arial" panose="020B0604020202020204" pitchFamily="34" charset="0"/>
              </a:rPr>
              <a:t>Προστασίας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Ενημέρωση – ευαισθητοποίηση πληθυσμού για την αντιμετώπιση των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p:txBody>
      </p:sp>
      <p:sp>
        <p:nvSpPr>
          <p:cNvPr id="16" name="TextBox 15"/>
          <p:cNvSpPr txBox="1"/>
          <p:nvPr/>
        </p:nvSpPr>
        <p:spPr>
          <a:xfrm>
            <a:off x="6528024" y="2111845"/>
            <a:ext cx="4718541" cy="4319131"/>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Ευφυή </a:t>
            </a:r>
            <a:r>
              <a:rPr lang="el-GR" sz="1100" dirty="0">
                <a:solidFill>
                  <a:schemeClr val="bg1"/>
                </a:solidFill>
                <a:latin typeface="+mn-lt"/>
                <a:cs typeface="Arial" panose="020B0604020202020204" pitchFamily="34" charset="0"/>
              </a:rPr>
              <a:t>συστήματα πρόληψης και αντιμετώπισης κινδύνων: </a:t>
            </a:r>
            <a:r>
              <a:rPr lang="el-GR" sz="1100" dirty="0" smtClean="0">
                <a:solidFill>
                  <a:schemeClr val="bg1"/>
                </a:solidFill>
                <a:latin typeface="+mn-lt"/>
                <a:cs typeface="Arial" panose="020B0604020202020204" pitchFamily="34" charset="0"/>
              </a:rPr>
              <a:t>Συστήματα </a:t>
            </a:r>
            <a:r>
              <a:rPr lang="el-GR" sz="1100" dirty="0">
                <a:solidFill>
                  <a:schemeClr val="bg1"/>
                </a:solidFill>
                <a:latin typeface="+mn-lt"/>
                <a:cs typeface="Arial" panose="020B0604020202020204" pitchFamily="34" charset="0"/>
              </a:rPr>
              <a:t>πρόγνωσης και έγκαιρης προειδοποίησης για επαπειλούμενες καταστροφές από την εκδήλωση φυσικών καταστροφών (πλημμύρες, πυρκαγιές, σεισμοί, τσουνάμι, κατολισθήσεις, χαλαζοπτώσεις-χιονοπτώσεις, ηφαιστειογενείς εκρήξεις κλπ</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και αύξηση του στόλου των εναέριων μέσων για την  </a:t>
            </a:r>
            <a:r>
              <a:rPr lang="el-GR" sz="1100" dirty="0" smtClean="0">
                <a:solidFill>
                  <a:schemeClr val="bg1"/>
                </a:solidFill>
                <a:latin typeface="+mn-lt"/>
                <a:cs typeface="Arial" panose="020B0604020202020204" pitchFamily="34" charset="0"/>
              </a:rPr>
              <a:t>πυρόσβεση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συστήματος επικοινωνιών των εμπλεκομένων υπηρεσιών του Εθνικού Μηχανισμού Εθνικού Μηχανισμού Διαχείρισης Κρίσεων και Αντιμετώπισης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Προμήθεια </a:t>
            </a:r>
            <a:r>
              <a:rPr lang="el-GR" sz="1100" dirty="0">
                <a:solidFill>
                  <a:schemeClr val="bg1"/>
                </a:solidFill>
                <a:latin typeface="+mn-lt"/>
                <a:cs typeface="Arial" panose="020B0604020202020204" pitchFamily="34" charset="0"/>
              </a:rPr>
              <a:t>4 πλωτών μέσων διάσωσης και μεταφοράς πληθυσμού και  ασθενών από νησιά και παράκτιες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υλικό-τεχνολογικού εξοπλισμού Πυροσβεστικού Σώματος, Αστυνομίας και Λιμενικού Σώματος,  για την αντιμετώπιση φυσικών καταστροφών και ανθρωπογενών </a:t>
            </a:r>
            <a:r>
              <a:rPr lang="el-GR" sz="1100" dirty="0" smtClean="0">
                <a:solidFill>
                  <a:schemeClr val="bg1"/>
                </a:solidFill>
                <a:latin typeface="+mn-lt"/>
                <a:cs typeface="Arial" panose="020B0604020202020204" pitchFamily="34" charset="0"/>
              </a:rPr>
              <a:t>κινδύνων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Εκπαίδευση/ευαισθητοποίηση /ενημέρωση μαθητών και γενικού πληθυσμού στην αντιμετώπιση φυσικών καταστροφών και ειδικών κατηγοριών πληθυσμού στην παροχή πρώτων βοηθειών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Νοσοκομεία </a:t>
            </a:r>
            <a:r>
              <a:rPr lang="el-GR" sz="1100" dirty="0">
                <a:solidFill>
                  <a:schemeClr val="bg1"/>
                </a:solidFill>
                <a:latin typeface="+mn-lt"/>
                <a:cs typeface="Arial" panose="020B0604020202020204" pitchFamily="34" charset="0"/>
              </a:rPr>
              <a:t>Πεδίου στις Περιφέρειες και τις Περιφερειακές Ενότητες της χώρας για τη διαχείριση συνεπειών πλημμυρών, πυρκαγιών, σεισμών και λοιπών φυσικών </a:t>
            </a:r>
            <a:r>
              <a:rPr lang="el-GR" sz="1100" dirty="0" smtClean="0">
                <a:solidFill>
                  <a:schemeClr val="bg1"/>
                </a:solidFill>
                <a:latin typeface="+mn-lt"/>
                <a:cs typeface="Arial" panose="020B0604020202020204" pitchFamily="34" charset="0"/>
              </a:rPr>
              <a:t>καταστροφών</a:t>
            </a: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178825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288808324"/>
              </p:ext>
            </p:extLst>
          </p:nvPr>
        </p:nvGraphicFramePr>
        <p:xfrm>
          <a:off x="1588" y="1588"/>
          <a:ext cx="1588" cy="1588"/>
        </p:xfrm>
        <a:graphic>
          <a:graphicData uri="http://schemas.openxmlformats.org/presentationml/2006/ole">
            <p:oleObj spid="_x0000_s67634"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«Δίκαιη Αναπτυξιακή Μετάβαση» π/υ 1.629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28</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3" y="685245"/>
            <a:ext cx="11650016" cy="1834672"/>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Το πρόγραμμα δίκαιης μετάβασης σε μια οικονομία κλιματικά ουδέτερη στη Δυτική Μακεδονία και την ευρύτερη περιοχή της Μεγαλόπολης εστιάζει στην αναδιάρθρωση του παραγωγικού </a:t>
            </a:r>
            <a:r>
              <a:rPr lang="el-GR" sz="1200" dirty="0" smtClean="0">
                <a:solidFill>
                  <a:schemeClr val="bg1"/>
                </a:solidFill>
                <a:latin typeface="+mn-lt"/>
              </a:rPr>
              <a:t>συστήματος, στην </a:t>
            </a:r>
            <a:r>
              <a:rPr lang="el-GR" sz="1200" dirty="0">
                <a:solidFill>
                  <a:schemeClr val="bg1"/>
                </a:solidFill>
                <a:latin typeface="+mn-lt"/>
              </a:rPr>
              <a:t>υποστήριξη του ανθρώπινου δυναμικού και των κοινοτήτων που πλήττονται από την απολιγνιτοποίηση, και στην άμβλυνση των αρνητικών συνεπειών στο περιβάλλον από την εξόρυξη και την παραγωγή ενέργειας από τον λιγνίτη, την υγεία και την ασφάλεια, καθώς και την πρόληψη της δημιουργίας νέων παραγόντων ρύπανσης.</a:t>
            </a:r>
          </a:p>
          <a:p>
            <a:pPr algn="just">
              <a:defRPr/>
            </a:pPr>
            <a:r>
              <a:rPr lang="el-GR" sz="1200" dirty="0">
                <a:solidFill>
                  <a:schemeClr val="bg1"/>
                </a:solidFill>
                <a:latin typeface="+mn-lt"/>
              </a:rPr>
              <a:t>Μια διακριτή κατηγορία επιλέξιμων περιοχών είναι τα νησιά (Βορείου Αιγαίου, Νοτίου Αιγαίου και Κρήτης), που καλύπτουν τις ενεργειακές τους ανάγκες κυρίως από αυτόνομους σταθμούς ηλεκτροπαραγωγής με καύσιμο το πετρέλαιο. Λόγω του πλήθους των νησιών και, συνεπώς, του κατακερματισμού των εν λόγω σταθμών, οι επιπτώσεις θα είναι περιορισμένες. Ωστόσο, η </a:t>
            </a:r>
            <a:r>
              <a:rPr lang="el-GR" sz="1200" dirty="0" err="1" smtClean="0">
                <a:solidFill>
                  <a:schemeClr val="bg1"/>
                </a:solidFill>
                <a:latin typeface="+mn-lt"/>
              </a:rPr>
              <a:t>στοχευμένη</a:t>
            </a:r>
            <a:r>
              <a:rPr lang="el-GR" sz="1200" dirty="0" smtClean="0">
                <a:solidFill>
                  <a:schemeClr val="bg1"/>
                </a:solidFill>
                <a:latin typeface="+mn-lt"/>
              </a:rPr>
              <a:t> και </a:t>
            </a:r>
            <a:r>
              <a:rPr lang="el-GR" sz="1200" dirty="0">
                <a:solidFill>
                  <a:schemeClr val="bg1"/>
                </a:solidFill>
                <a:latin typeface="+mn-lt"/>
              </a:rPr>
              <a:t>προγραμματισμένη μετάβαση σε κλιματική ουδετερότητα των νησιών αποτελεί ευκαιρία για την οικονομική τους διαφοροποίηση, προκειμένου να μην εξαρτώνται σχεδόν αποκλειστικά από τον μαζικό θερινό τουρισμό και την αγορά ακινήτων.</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3" y="2943909"/>
            <a:ext cx="4774675"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και προώθηση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 καινοτομία - προηγμένες τεχνολογίες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Ανταγωνιστικότητα ΠΜΕ και ΜΜΕ - Ψηφιακός μετασχηματισμός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σημαντικής </a:t>
            </a:r>
            <a:r>
              <a:rPr lang="el-GR" sz="1100" dirty="0" smtClean="0">
                <a:solidFill>
                  <a:schemeClr val="bg1"/>
                </a:solidFill>
                <a:latin typeface="+mn-lt"/>
                <a:cs typeface="Arial" panose="020B0604020202020204" pitchFamily="34" charset="0"/>
              </a:rPr>
              <a:t>κλίμακας</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9878939" y="2715506"/>
            <a:ext cx="2033898" cy="3657411"/>
          </a:xfrm>
          <a:prstGeom prst="rect">
            <a:avLst/>
          </a:prstGeom>
          <a:solidFill>
            <a:schemeClr val="bg1">
              <a:lumMod val="50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ΕΜΒΛΗΜΑΤΙΚΕΣ ΔΡΑΣΕΙΣ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Ζώνη </a:t>
            </a:r>
            <a:r>
              <a:rPr lang="el-GR" sz="1100" dirty="0">
                <a:solidFill>
                  <a:schemeClr val="bg1"/>
                </a:solidFill>
                <a:latin typeface="+mn-lt"/>
                <a:cs typeface="Arial" panose="020B0604020202020204" pitchFamily="34" charset="0"/>
              </a:rPr>
              <a:t>Καινοτομίας στη Δυτική Μακεδονία</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Κέντρο Υδρογόνου και το Ζωντανό Εργαστήριο Έξυπνης Πόλης (</a:t>
            </a:r>
            <a:r>
              <a:rPr lang="el-GR" sz="1100" dirty="0" err="1">
                <a:solidFill>
                  <a:schemeClr val="bg1"/>
                </a:solidFill>
                <a:latin typeface="+mn-lt"/>
                <a:cs typeface="Arial" panose="020B0604020202020204" pitchFamily="34" charset="0"/>
              </a:rPr>
              <a:t>Smart</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City</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Living</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Lab</a:t>
            </a:r>
            <a:r>
              <a:rPr lang="el-GR" sz="1100" dirty="0">
                <a:solidFill>
                  <a:schemeClr val="bg1"/>
                </a:solidFill>
                <a:latin typeface="+mn-lt"/>
                <a:cs typeface="Arial" panose="020B0604020202020204" pitchFamily="34" charset="0"/>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Πράσινο Κέντρο Δεδομένων και </a:t>
            </a:r>
            <a:r>
              <a:rPr lang="el-GR" sz="1100" dirty="0" err="1">
                <a:solidFill>
                  <a:schemeClr val="bg1"/>
                </a:solidFill>
                <a:latin typeface="+mn-lt"/>
                <a:cs typeface="Arial" panose="020B0604020202020204" pitchFamily="34" charset="0"/>
              </a:rPr>
              <a:t>Υπερυπολογιστή</a:t>
            </a:r>
            <a:r>
              <a:rPr lang="el-GR" sz="1100" dirty="0">
                <a:solidFill>
                  <a:schemeClr val="bg1"/>
                </a:solidFill>
                <a:latin typeface="+mn-lt"/>
                <a:cs typeface="Arial" panose="020B0604020202020204" pitchFamily="34" charset="0"/>
              </a:rPr>
              <a:t> Δυτικής Μακεδονίας για την κάλυψη των υπολογιστικών αναγκών της ακαδημαϊκής και ερευνητικής κοινότητας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Δημιουργία του Επιχειρηματικού Πάρκου Μεγαλόπολης «Πράσινο Σχολείο» του ΟΑΕΔ στη Δυτική Μακεδονία και την ευρύτερη περιοχή της </a:t>
            </a:r>
            <a:r>
              <a:rPr lang="el-GR" sz="1100" dirty="0" smtClean="0">
                <a:solidFill>
                  <a:schemeClr val="bg1"/>
                </a:solidFill>
                <a:latin typeface="+mn-lt"/>
                <a:cs typeface="Arial" panose="020B0604020202020204" pitchFamily="34" charset="0"/>
              </a:rPr>
              <a:t>Μεγαλόπολης</a:t>
            </a:r>
            <a:endParaRPr lang="el-GR" sz="1100" dirty="0">
              <a:solidFill>
                <a:schemeClr val="bg1"/>
              </a:solidFill>
              <a:latin typeface="+mn-lt"/>
              <a:cs typeface="Arial" panose="020B0604020202020204" pitchFamily="34" charset="0"/>
            </a:endParaRPr>
          </a:p>
        </p:txBody>
      </p:sp>
      <p:grpSp>
        <p:nvGrpSpPr>
          <p:cNvPr id="26" name="Group 54">
            <a:extLst>
              <a:ext uri="{FF2B5EF4-FFF2-40B4-BE49-F238E27FC236}">
                <a16:creationId xmlns:a16="http://schemas.microsoft.com/office/drawing/2014/main" xmlns="" id="{03ED3C2E-918E-4399-ABDE-EB303FDAEBEF}"/>
              </a:ext>
            </a:extLst>
          </p:cNvPr>
          <p:cNvGrpSpPr>
            <a:grpSpLocks noChangeAspect="1"/>
          </p:cNvGrpSpPr>
          <p:nvPr/>
        </p:nvGrpSpPr>
        <p:grpSpPr>
          <a:xfrm>
            <a:off x="10743274" y="0"/>
            <a:ext cx="571500" cy="571500"/>
            <a:chOff x="3219449" y="2743200"/>
            <a:chExt cx="215900" cy="215900"/>
          </a:xfrm>
          <a:solidFill>
            <a:schemeClr val="bg1"/>
          </a:solidFill>
        </p:grpSpPr>
        <p:sp>
          <p:nvSpPr>
            <p:cNvPr id="27" name="Freeform 63">
              <a:extLst>
                <a:ext uri="{FF2B5EF4-FFF2-40B4-BE49-F238E27FC236}">
                  <a16:creationId xmlns:a16="http://schemas.microsoft.com/office/drawing/2014/main" xmlns=""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5">
              <a:extLst>
                <a:ext uri="{FF2B5EF4-FFF2-40B4-BE49-F238E27FC236}">
                  <a16:creationId xmlns:a16="http://schemas.microsoft.com/office/drawing/2014/main" xmlns=""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96">
              <a:extLst>
                <a:ext uri="{FF2B5EF4-FFF2-40B4-BE49-F238E27FC236}">
                  <a16:creationId xmlns:a16="http://schemas.microsoft.com/office/drawing/2014/main" xmlns=""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97">
              <a:extLst>
                <a:ext uri="{FF2B5EF4-FFF2-40B4-BE49-F238E27FC236}">
                  <a16:creationId xmlns:a16="http://schemas.microsoft.com/office/drawing/2014/main" xmlns=""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98">
              <a:extLst>
                <a:ext uri="{FF2B5EF4-FFF2-40B4-BE49-F238E27FC236}">
                  <a16:creationId xmlns:a16="http://schemas.microsoft.com/office/drawing/2014/main" xmlns=""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99">
              <a:extLst>
                <a:ext uri="{FF2B5EF4-FFF2-40B4-BE49-F238E27FC236}">
                  <a16:creationId xmlns:a16="http://schemas.microsoft.com/office/drawing/2014/main" xmlns=""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00">
              <a:extLst>
                <a:ext uri="{FF2B5EF4-FFF2-40B4-BE49-F238E27FC236}">
                  <a16:creationId xmlns:a16="http://schemas.microsoft.com/office/drawing/2014/main" xmlns=""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01">
              <a:extLst>
                <a:ext uri="{FF2B5EF4-FFF2-40B4-BE49-F238E27FC236}">
                  <a16:creationId xmlns:a16="http://schemas.microsoft.com/office/drawing/2014/main" xmlns=""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02">
              <a:extLst>
                <a:ext uri="{FF2B5EF4-FFF2-40B4-BE49-F238E27FC236}">
                  <a16:creationId xmlns:a16="http://schemas.microsoft.com/office/drawing/2014/main" xmlns=""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03">
              <a:extLst>
                <a:ext uri="{FF2B5EF4-FFF2-40B4-BE49-F238E27FC236}">
                  <a16:creationId xmlns:a16="http://schemas.microsoft.com/office/drawing/2014/main" xmlns=""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104">
              <a:extLst>
                <a:ext uri="{FF2B5EF4-FFF2-40B4-BE49-F238E27FC236}">
                  <a16:creationId xmlns:a16="http://schemas.microsoft.com/office/drawing/2014/main" xmlns=""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5">
              <a:extLst>
                <a:ext uri="{FF2B5EF4-FFF2-40B4-BE49-F238E27FC236}">
                  <a16:creationId xmlns:a16="http://schemas.microsoft.com/office/drawing/2014/main" xmlns=""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Box 38"/>
          <p:cNvSpPr txBox="1"/>
          <p:nvPr/>
        </p:nvSpPr>
        <p:spPr>
          <a:xfrm>
            <a:off x="5047503" y="2935767"/>
            <a:ext cx="4011039"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Ενεργειακή </a:t>
            </a:r>
            <a:r>
              <a:rPr lang="el-GR" sz="1100" b="1" dirty="0">
                <a:solidFill>
                  <a:schemeClr val="bg1"/>
                </a:solidFill>
                <a:latin typeface="+mn-lt"/>
                <a:cs typeface="Arial" panose="020B0604020202020204" pitchFamily="34" charset="0"/>
              </a:rPr>
              <a:t>μετάβαση - κλιματική ουδετερότητα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Ενεργειακή αποδοτικότητα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Καθαρή Ενέργεια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Έξυπνη ενέργεια (συστήματα, δίκτυα, εξοπλισμός αποθήκευσης και ηλεκτροκίνησης)</a:t>
            </a:r>
          </a:p>
          <a:p>
            <a:pPr lvl="0">
              <a:spcBef>
                <a:spcPts val="200"/>
              </a:spcBef>
              <a:spcAft>
                <a:spcPts val="200"/>
              </a:spcAft>
              <a:buClr>
                <a:schemeClr val="bg1"/>
              </a:buClr>
            </a:pPr>
            <a:endParaRPr lang="el-GR" sz="1100" dirty="0">
              <a:solidFill>
                <a:schemeClr val="bg1"/>
              </a:solidFill>
              <a:latin typeface="+mn-lt"/>
              <a:cs typeface="Arial" panose="020B0604020202020204" pitchFamily="34" charset="0"/>
            </a:endParaRPr>
          </a:p>
        </p:txBody>
      </p:sp>
      <p:sp>
        <p:nvSpPr>
          <p:cNvPr id="40" name="TextBox 39"/>
          <p:cNvSpPr txBox="1"/>
          <p:nvPr/>
        </p:nvSpPr>
        <p:spPr>
          <a:xfrm>
            <a:off x="164793" y="4394498"/>
            <a:ext cx="4682097" cy="92333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Αναπροσαρμογή </a:t>
            </a:r>
            <a:r>
              <a:rPr lang="el-GR" sz="1100" b="1" dirty="0">
                <a:solidFill>
                  <a:schemeClr val="bg1"/>
                </a:solidFill>
                <a:latin typeface="+mn-lt"/>
                <a:cs typeface="Arial" panose="020B0604020202020204" pitchFamily="34" charset="0"/>
              </a:rPr>
              <a:t>χρήσεων γης - 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Αναπροσαρμογή των εδαφών και των εγκαταστάσεων στα </a:t>
            </a:r>
            <a:r>
              <a:rPr lang="el-GR" sz="1100" dirty="0" err="1">
                <a:solidFill>
                  <a:schemeClr val="bg1"/>
                </a:solidFill>
                <a:latin typeface="+mn-lt"/>
                <a:cs typeface="Arial" panose="020B0604020202020204" pitchFamily="34" charset="0"/>
              </a:rPr>
              <a:t>λιγνιτικά</a:t>
            </a:r>
            <a:r>
              <a:rPr lang="el-GR" sz="1100" dirty="0">
                <a:solidFill>
                  <a:schemeClr val="bg1"/>
                </a:solidFill>
                <a:latin typeface="+mn-lt"/>
                <a:cs typeface="Arial" panose="020B0604020202020204" pitchFamily="34" charset="0"/>
              </a:rPr>
              <a:t> πεδία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Ορθολογική χρήση φυσικών </a:t>
            </a:r>
            <a:r>
              <a:rPr lang="el-GR" sz="1100" dirty="0" smtClean="0">
                <a:solidFill>
                  <a:schemeClr val="bg1"/>
                </a:solidFill>
                <a:latin typeface="+mn-lt"/>
                <a:cs typeface="Arial" panose="020B0604020202020204" pitchFamily="34" charset="0"/>
              </a:rPr>
              <a:t>πόρων</a:t>
            </a:r>
            <a:endParaRPr lang="el-GR" sz="1100" dirty="0">
              <a:solidFill>
                <a:schemeClr val="bg1"/>
              </a:solidFill>
              <a:latin typeface="+mn-lt"/>
              <a:cs typeface="Arial" panose="020B0604020202020204" pitchFamily="34" charset="0"/>
            </a:endParaRPr>
          </a:p>
        </p:txBody>
      </p:sp>
      <p:sp>
        <p:nvSpPr>
          <p:cNvPr id="41" name="TextBox 40"/>
          <p:cNvSpPr txBox="1"/>
          <p:nvPr/>
        </p:nvSpPr>
        <p:spPr>
          <a:xfrm>
            <a:off x="5047503" y="4351721"/>
            <a:ext cx="4682096" cy="219547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Δίκαιη </a:t>
            </a:r>
            <a:r>
              <a:rPr lang="el-GR" sz="1100" b="1" dirty="0">
                <a:solidFill>
                  <a:schemeClr val="bg1"/>
                </a:solidFill>
                <a:latin typeface="+mn-lt"/>
                <a:cs typeface="Arial" panose="020B0604020202020204" pitchFamily="34" charset="0"/>
              </a:rPr>
              <a:t>εργασιακή μετάβαση και ενδυνάμωση ανθρωπίνου κεφαλαίου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Άμεσες παρεμβάσεις απασχόλησης και κοινωνικής συνοχής στις επηρεαζόμενες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απασχόλησης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και </a:t>
            </a: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ανθρώπινου δυναμικού</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Προσαρμοστικότητα εργαζομένων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Κοινωνικοοικονομική ένταξη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επαγγελματικής εκπαίδευσης και κατάρτισης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κοινωνικής φροντίδας και πρόνοιας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Εξοικείωση - Ευαισθητοποίηση κοινωνικού και οικονομικού </a:t>
            </a:r>
            <a:r>
              <a:rPr lang="el-GR" sz="1100" dirty="0" smtClean="0">
                <a:solidFill>
                  <a:schemeClr val="bg1"/>
                </a:solidFill>
                <a:latin typeface="+mn-lt"/>
                <a:cs typeface="Arial" panose="020B0604020202020204" pitchFamily="34" charset="0"/>
              </a:rPr>
              <a:t>ιστού</a:t>
            </a:r>
            <a:endParaRPr lang="el-GR" sz="1100" dirty="0">
              <a:solidFill>
                <a:schemeClr val="bg1"/>
              </a:solidFill>
              <a:latin typeface="+mn-lt"/>
              <a:cs typeface="Arial" panose="020B0604020202020204" pitchFamily="34" charset="0"/>
            </a:endParaRPr>
          </a:p>
        </p:txBody>
      </p:sp>
      <p:sp>
        <p:nvSpPr>
          <p:cNvPr id="42" name="TextBox 41"/>
          <p:cNvSpPr txBox="1"/>
          <p:nvPr/>
        </p:nvSpPr>
        <p:spPr>
          <a:xfrm>
            <a:off x="164793" y="5454587"/>
            <a:ext cx="4348012"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Ολοκληρωμένες </a:t>
            </a:r>
            <a:r>
              <a:rPr lang="el-GR" sz="1100" b="1" dirty="0">
                <a:solidFill>
                  <a:schemeClr val="bg1"/>
                </a:solidFill>
                <a:latin typeface="+mn-lt"/>
                <a:cs typeface="Arial" panose="020B0604020202020204" pitchFamily="34" charset="0"/>
              </a:rPr>
              <a:t>παρεμβάσεις μικρής κλίμακας - Ευφυείς κοινότητες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Ποιότητα ζωής στις αστικές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Ολοκληρωμένες αναπτυξιακές παρεμβάσεις στις αγροτικές και νησιωτικές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Ευφυείς </a:t>
            </a:r>
            <a:r>
              <a:rPr lang="el-GR" sz="1100" dirty="0" smtClean="0">
                <a:solidFill>
                  <a:schemeClr val="bg1"/>
                </a:solidFill>
                <a:latin typeface="+mn-lt"/>
                <a:cs typeface="Arial" panose="020B0604020202020204" pitchFamily="34" charset="0"/>
              </a:rPr>
              <a:t>κοινότητες</a:t>
            </a:r>
          </a:p>
        </p:txBody>
      </p:sp>
      <p:sp>
        <p:nvSpPr>
          <p:cNvPr id="44" name="TextBox 43"/>
          <p:cNvSpPr txBox="1"/>
          <p:nvPr/>
        </p:nvSpPr>
        <p:spPr>
          <a:xfrm>
            <a:off x="168186" y="2611063"/>
            <a:ext cx="7455358" cy="261610"/>
          </a:xfrm>
          <a:prstGeom prst="rect">
            <a:avLst/>
          </a:prstGeom>
          <a:solidFill>
            <a:srgbClr val="000066"/>
          </a:solidFill>
        </p:spPr>
        <p:txBody>
          <a:bodyPr wrap="square" rtlCol="0">
            <a:spAutoFit/>
          </a:bodyPr>
          <a:lstStyle/>
          <a:p>
            <a:pPr lvl="0">
              <a:spcBef>
                <a:spcPts val="200"/>
              </a:spcBef>
              <a:spcAft>
                <a:spcPts val="200"/>
              </a:spcAft>
            </a:pPr>
            <a:r>
              <a:rPr lang="el-GR" sz="1100" b="1" dirty="0" smtClean="0">
                <a:solidFill>
                  <a:schemeClr val="bg1"/>
                </a:solidFill>
              </a:rPr>
              <a:t>Προτεραιότητες και δράσεις:</a:t>
            </a:r>
          </a:p>
        </p:txBody>
      </p:sp>
    </p:spTree>
    <p:extLst>
      <p:ext uri="{BB962C8B-B14F-4D97-AF65-F5344CB8AC3E}">
        <p14:creationId xmlns:p14="http://schemas.microsoft.com/office/powerpoint/2010/main" xmlns="" val="405863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738859373"/>
              </p:ext>
            </p:extLst>
          </p:nvPr>
        </p:nvGraphicFramePr>
        <p:xfrm>
          <a:off x="1588" y="1588"/>
          <a:ext cx="1588" cy="1588"/>
        </p:xfrm>
        <a:graphic>
          <a:graphicData uri="http://schemas.openxmlformats.org/presentationml/2006/ole">
            <p:oleObj spid="_x0000_s72731"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«Τεχνική Βοήθεια και Υποστήριξη Δικαιούχων» π/υ </a:t>
            </a:r>
            <a:r>
              <a:rPr lang="el-GR" sz="2400" b="1" dirty="0" smtClean="0">
                <a:solidFill>
                  <a:schemeClr val="bg1"/>
                </a:solidFill>
                <a:latin typeface="Calibri" panose="020F0502020204030204" pitchFamily="34" charset="0"/>
              </a:rPr>
              <a:t>504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29</a:t>
            </a:fld>
            <a:endParaRPr lang="el-GR" sz="1000">
              <a:solidFill>
                <a:schemeClr val="tx1"/>
              </a:solidFill>
              <a:latin typeface="Calibri "/>
            </a:endParaRPr>
          </a:p>
        </p:txBody>
      </p:sp>
      <p:grpSp>
        <p:nvGrpSpPr>
          <p:cNvPr id="6" name="Group 24">
            <a:extLst>
              <a:ext uri="{FF2B5EF4-FFF2-40B4-BE49-F238E27FC236}">
                <a16:creationId xmlns:a16="http://schemas.microsoft.com/office/drawing/2014/main" xmlns="" id="{9C1580F1-F81B-4045-BC9C-9BCAE7864E97}"/>
              </a:ext>
            </a:extLst>
          </p:cNvPr>
          <p:cNvGrpSpPr>
            <a:grpSpLocks noChangeAspect="1"/>
          </p:cNvGrpSpPr>
          <p:nvPr/>
        </p:nvGrpSpPr>
        <p:grpSpPr>
          <a:xfrm>
            <a:off x="10956230" y="0"/>
            <a:ext cx="492781" cy="492786"/>
            <a:chOff x="4259465" y="4028218"/>
            <a:chExt cx="206140" cy="206142"/>
          </a:xfrm>
          <a:solidFill>
            <a:schemeClr val="bg1"/>
          </a:solidFill>
        </p:grpSpPr>
        <p:sp>
          <p:nvSpPr>
            <p:cNvPr id="7" name="Freeform 56">
              <a:extLst>
                <a:ext uri="{FF2B5EF4-FFF2-40B4-BE49-F238E27FC236}">
                  <a16:creationId xmlns:a16="http://schemas.microsoft.com/office/drawing/2014/main" xmlns=""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8" name="Freeform 57">
              <a:extLst>
                <a:ext uri="{FF2B5EF4-FFF2-40B4-BE49-F238E27FC236}">
                  <a16:creationId xmlns:a16="http://schemas.microsoft.com/office/drawing/2014/main" xmlns=""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9" name="Rectangle 58">
              <a:extLst>
                <a:ext uri="{FF2B5EF4-FFF2-40B4-BE49-F238E27FC236}">
                  <a16:creationId xmlns:a16="http://schemas.microsoft.com/office/drawing/2014/main" xmlns=""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10" name="Rectangle 59">
              <a:extLst>
                <a:ext uri="{FF2B5EF4-FFF2-40B4-BE49-F238E27FC236}">
                  <a16:creationId xmlns:a16="http://schemas.microsoft.com/office/drawing/2014/main" xmlns=""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11" name="Rectangle: Diagonal Corners Snipped 14">
            <a:extLst>
              <a:ext uri="{FF2B5EF4-FFF2-40B4-BE49-F238E27FC236}">
                <a16:creationId xmlns:a16="http://schemas.microsoft.com/office/drawing/2014/main" xmlns="" id="{AAC27F50-9977-4ED7-93D9-3AB17C1B5B90}"/>
              </a:ext>
            </a:extLst>
          </p:cNvPr>
          <p:cNvSpPr/>
          <p:nvPr/>
        </p:nvSpPr>
        <p:spPr>
          <a:xfrm>
            <a:off x="246390" y="919160"/>
            <a:ext cx="10956230" cy="248325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lvl="0">
              <a:defRPr/>
            </a:pPr>
            <a:endParaRPr lang="el-GR" sz="1200" b="1" dirty="0" smtClean="0">
              <a:solidFill>
                <a:schemeClr val="bg1"/>
              </a:solidFill>
              <a:latin typeface="+mn-lt"/>
              <a:sym typeface="Georgia"/>
            </a:endParaRPr>
          </a:p>
          <a:p>
            <a:pPr lvl="0">
              <a:defRPr/>
            </a:pPr>
            <a:r>
              <a:rPr lang="el-GR" sz="1200" dirty="0">
                <a:solidFill>
                  <a:schemeClr val="bg1"/>
                </a:solidFill>
                <a:latin typeface="+mn-lt"/>
                <a:sym typeface="Georgia"/>
              </a:rPr>
              <a:t>Κεντρικός στρατηγικός στόχος του </a:t>
            </a:r>
            <a:r>
              <a:rPr lang="el-GR" sz="1200" dirty="0" smtClean="0">
                <a:solidFill>
                  <a:schemeClr val="bg1"/>
                </a:solidFill>
                <a:latin typeface="+mn-lt"/>
                <a:sym typeface="Georgia"/>
              </a:rPr>
              <a:t>Προγράμματος </a:t>
            </a:r>
            <a:r>
              <a:rPr lang="el-GR" sz="1200" dirty="0">
                <a:solidFill>
                  <a:schemeClr val="bg1"/>
                </a:solidFill>
                <a:latin typeface="+mn-lt"/>
                <a:sym typeface="Georgia"/>
              </a:rPr>
              <a:t>είναι η διαμόρφωση και συνεχής εξασφάλιση των κατάλληλων οργανωτικών και λειτουργικών συνθηκών που θα συμβάλουν στην επίτευξη των στόχων πολιτικής του ΕΣΠΑ 2021-2027 και των επιμέρους </a:t>
            </a:r>
            <a:r>
              <a:rPr lang="el-GR" sz="1200" dirty="0" smtClean="0">
                <a:solidFill>
                  <a:schemeClr val="bg1"/>
                </a:solidFill>
                <a:latin typeface="+mn-lt"/>
                <a:sym typeface="Georgia"/>
              </a:rPr>
              <a:t>Προγραμμάτων.</a:t>
            </a:r>
          </a:p>
          <a:p>
            <a:pPr lvl="0">
              <a:defRPr/>
            </a:pPr>
            <a:endParaRPr lang="el-GR" sz="1200" dirty="0" smtClean="0">
              <a:solidFill>
                <a:schemeClr val="bg1"/>
              </a:solidFill>
              <a:latin typeface="+mn-lt"/>
              <a:sym typeface="Georgia"/>
            </a:endParaRPr>
          </a:p>
          <a:p>
            <a:pPr lvl="0">
              <a:defRPr/>
            </a:pPr>
            <a:r>
              <a:rPr lang="el-GR" sz="1200" dirty="0" smtClean="0">
                <a:solidFill>
                  <a:schemeClr val="bg1"/>
                </a:solidFill>
                <a:latin typeface="+mn-lt"/>
                <a:sym typeface="Georgia"/>
              </a:rPr>
              <a:t>Οι </a:t>
            </a:r>
            <a:r>
              <a:rPr lang="el-GR" sz="1200" dirty="0">
                <a:solidFill>
                  <a:schemeClr val="bg1"/>
                </a:solidFill>
                <a:latin typeface="+mn-lt"/>
                <a:sym typeface="Georgia"/>
              </a:rPr>
              <a:t>ανάγκες που διαπιστώθηκαν και επιχειρείται να καλυφθούν από το </a:t>
            </a:r>
            <a:r>
              <a:rPr lang="el-GR" sz="1200" dirty="0" smtClean="0">
                <a:solidFill>
                  <a:schemeClr val="bg1"/>
                </a:solidFill>
                <a:latin typeface="+mn-lt"/>
                <a:sym typeface="Georgia"/>
              </a:rPr>
              <a:t>Πρόγραμμα μπορεί </a:t>
            </a:r>
            <a:r>
              <a:rPr lang="el-GR" sz="1200" dirty="0">
                <a:solidFill>
                  <a:schemeClr val="bg1"/>
                </a:solidFill>
                <a:latin typeface="+mn-lt"/>
                <a:sym typeface="Georgia"/>
              </a:rPr>
              <a:t>να συνοψιστούν ως εξής:</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υποστήριξης και εκσυγχρονισμού της υφιστάμενης οργάνωσης και των μηχανισμών για την υλοποίηση του ΕΣΠΑ</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για την στελεχιακή και τεχνική υποστήριξη όλων των φορέων των επιφορτισμένων με την διοίκηση, διαχείριση, πιστοποίηση, έλεγχο και παρακολούθηση της υλοποίησης των προγραμμάτων της νέας προγραμματικής περιόδου</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οριζόντιας και εξατομικευμένης υποστήριξης μεγάλων και μικρότερων δικαιούχων του ΕΣΠΑ για την αύξηση της Διοικητικής Ικανότητας και της Διαχειριστικής τους Επάρκειας με στόχο την αποτελεσματική διαχείριση και παρακολούθηση των συγχρηματοδοτούμενων δράσεών τους.</a:t>
            </a:r>
          </a:p>
        </p:txBody>
      </p:sp>
      <p:sp>
        <p:nvSpPr>
          <p:cNvPr id="12" name="TextBox 11"/>
          <p:cNvSpPr txBox="1"/>
          <p:nvPr/>
        </p:nvSpPr>
        <p:spPr>
          <a:xfrm>
            <a:off x="505037" y="3702170"/>
            <a:ext cx="6873958" cy="1959511"/>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200" b="1" dirty="0" smtClean="0">
                <a:solidFill>
                  <a:schemeClr val="bg1"/>
                </a:solidFill>
                <a:latin typeface="+mn-lt"/>
                <a:cs typeface="Arial" panose="020B0604020202020204" pitchFamily="34" charset="0"/>
              </a:rPr>
              <a:t>Οι </a:t>
            </a:r>
            <a:r>
              <a:rPr lang="el-GR" sz="1200" b="1" dirty="0">
                <a:solidFill>
                  <a:schemeClr val="bg1"/>
                </a:solidFill>
                <a:latin typeface="+mn-lt"/>
                <a:cs typeface="Arial" panose="020B0604020202020204" pitchFamily="34" charset="0"/>
              </a:rPr>
              <a:t>Ε</a:t>
            </a:r>
            <a:r>
              <a:rPr lang="el-GR" sz="1200" b="1" dirty="0" smtClean="0">
                <a:solidFill>
                  <a:schemeClr val="bg1"/>
                </a:solidFill>
                <a:latin typeface="+mn-lt"/>
                <a:cs typeface="Arial" panose="020B0604020202020204" pitchFamily="34" charset="0"/>
              </a:rPr>
              <a:t>ιδικοί Στόχοι του </a:t>
            </a:r>
            <a:r>
              <a:rPr lang="el-GR" sz="1200" b="1" dirty="0">
                <a:solidFill>
                  <a:schemeClr val="bg1"/>
                </a:solidFill>
                <a:latin typeface="+mn-lt"/>
                <a:cs typeface="Arial" panose="020B0604020202020204" pitchFamily="34" charset="0"/>
              </a:rPr>
              <a:t>Προγράμματος είναι</a:t>
            </a:r>
            <a:r>
              <a:rPr lang="el-GR" sz="1200" b="1" dirty="0" smtClean="0">
                <a:solidFill>
                  <a:schemeClr val="bg1"/>
                </a:solidFill>
                <a:latin typeface="+mn-lt"/>
                <a:cs typeface="Arial" panose="020B0604020202020204" pitchFamily="34" charset="0"/>
              </a:rPr>
              <a:t>:</a:t>
            </a:r>
          </a:p>
          <a:p>
            <a:pPr lvl="0">
              <a:spcBef>
                <a:spcPts val="200"/>
              </a:spcBef>
              <a:spcAft>
                <a:spcPts val="200"/>
              </a:spcAft>
              <a:buClr>
                <a:schemeClr val="bg1"/>
              </a:buClr>
            </a:pPr>
            <a:endParaRPr lang="el-GR" sz="1200" b="1"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των συστημάτων και των διαδικασιών διοίκησης και συντονισμού της εφαρμογής των Επιχειρησιακών Προγραμμάτων </a:t>
            </a: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στελέχωσης, διοικητικής οργάνωσης και λειτουργίας των υποστηρικτικών δοµών του συστήματος διαχείρισης, συντονισμού και διοίκησης της εφαρμογής των  Επιχειρησιακών Προγραμμάτων, καθώς επίσης και των επιτελικών δομών των </a:t>
            </a:r>
            <a:r>
              <a:rPr lang="el-GR" sz="1200" dirty="0" smtClean="0">
                <a:solidFill>
                  <a:schemeClr val="bg1"/>
                </a:solidFill>
                <a:latin typeface="+mn-lt"/>
                <a:cs typeface="Arial" panose="020B0604020202020204" pitchFamily="34" charset="0"/>
              </a:rPr>
              <a:t>Υπουργείων</a:t>
            </a:r>
            <a:endParaRPr lang="el-GR" sz="12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διοικητικής ικανότητας των δικαιούχων για την υλοποίηση συγχρηματοδοτούμενων </a:t>
            </a:r>
            <a:r>
              <a:rPr lang="el-GR" sz="1200" dirty="0" smtClean="0">
                <a:solidFill>
                  <a:schemeClr val="bg1"/>
                </a:solidFill>
                <a:latin typeface="+mn-lt"/>
                <a:cs typeface="Arial" panose="020B0604020202020204" pitchFamily="34" charset="0"/>
              </a:rPr>
              <a:t>παρεμβάσεων</a:t>
            </a:r>
            <a:endParaRPr lang="el-GR" sz="1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13551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1102627"/>
          </a:xfrm>
          <a:prstGeom prst="snip2DiagRect">
            <a:avLst/>
          </a:prstGeom>
          <a:noFill/>
          <a:ln>
            <a:noFill/>
          </a:ln>
        </p:spPr>
        <p:txBody>
          <a:bodyPr spcFirstLastPara="1" wrap="square" lIns="111176" tIns="15860" rIns="111176" bIns="15860" anchor="ctr" anchorCtr="0">
            <a:noAutofit/>
          </a:bodyPr>
          <a:lstStyle/>
          <a:p>
            <a:pPr lvl="0">
              <a:defRPr/>
            </a:pPr>
            <a:r>
              <a:rPr lang="en-US" sz="3600" b="1" dirty="0">
                <a:solidFill>
                  <a:prstClr val="white"/>
                </a:solidFill>
                <a:latin typeface="Calibri" panose="020F0502020204030204" pitchFamily="34" charset="0"/>
                <a:ea typeface="Roboto" panose="02000000000000000000" pitchFamily="2" charset="0"/>
                <a:cs typeface="Calibri" panose="020F0502020204030204" pitchFamily="34" charset="0"/>
              </a:rPr>
              <a:t>1</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Συνοπτική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Παρουσίαση ΕΣΠΑ 2021-2027</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1928569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2760659572"/>
              </p:ext>
            </p:extLst>
          </p:nvPr>
        </p:nvGraphicFramePr>
        <p:xfrm>
          <a:off x="1588" y="1588"/>
          <a:ext cx="1588" cy="1588"/>
        </p:xfrm>
        <a:graphic>
          <a:graphicData uri="http://schemas.openxmlformats.org/presentationml/2006/ole">
            <p:oleObj spid="_x0000_s73755"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a:t>
            </a:r>
            <a:r>
              <a:rPr lang="el-GR" sz="2400" b="1" dirty="0" smtClean="0">
                <a:solidFill>
                  <a:schemeClr val="bg1"/>
                </a:solidFill>
                <a:latin typeface="Calibri" panose="020F0502020204030204" pitchFamily="34" charset="0"/>
              </a:rPr>
              <a:t>«Αλιεία, Υδατοκαλλιέργεια και Θάλασσα» </a:t>
            </a:r>
            <a:r>
              <a:rPr lang="el-GR" sz="2400" b="1" dirty="0">
                <a:solidFill>
                  <a:schemeClr val="bg1"/>
                </a:solidFill>
                <a:latin typeface="Calibri" panose="020F0502020204030204" pitchFamily="34" charset="0"/>
              </a:rPr>
              <a:t>π/υ </a:t>
            </a:r>
            <a:r>
              <a:rPr lang="el-GR" sz="2400" b="1" dirty="0" smtClean="0">
                <a:solidFill>
                  <a:schemeClr val="bg1"/>
                </a:solidFill>
                <a:latin typeface="Calibri" panose="020F0502020204030204" pitchFamily="34" charset="0"/>
              </a:rPr>
              <a:t>455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30</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xmlns="" id="{AAC27F50-9977-4ED7-93D9-3AB17C1B5B90}"/>
              </a:ext>
            </a:extLst>
          </p:cNvPr>
          <p:cNvSpPr/>
          <p:nvPr/>
        </p:nvSpPr>
        <p:spPr>
          <a:xfrm>
            <a:off x="164795" y="770305"/>
            <a:ext cx="11650016" cy="99012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lvl="0">
              <a:defRPr/>
            </a:pPr>
            <a:r>
              <a:rPr lang="el-GR" sz="1200" dirty="0">
                <a:solidFill>
                  <a:schemeClr val="bg1"/>
                </a:solidFill>
                <a:latin typeface="+mn-lt"/>
                <a:sym typeface="Georgia"/>
              </a:rPr>
              <a:t>Το </a:t>
            </a:r>
            <a:r>
              <a:rPr lang="el-GR" sz="1200" dirty="0" smtClean="0">
                <a:solidFill>
                  <a:schemeClr val="bg1"/>
                </a:solidFill>
                <a:latin typeface="+mn-lt"/>
                <a:sym typeface="Georgia"/>
              </a:rPr>
              <a:t>Πρόγραμμα </a:t>
            </a:r>
            <a:r>
              <a:rPr lang="el-GR" sz="1200" dirty="0">
                <a:solidFill>
                  <a:schemeClr val="bg1"/>
                </a:solidFill>
                <a:latin typeface="+mn-lt"/>
                <a:sym typeface="Georgia"/>
              </a:rPr>
              <a:t>έχει ως όραμα τη: «Μετάβαση σε μια βιώσιμη, ανταγωνιστική, γαλάζια και παράλληλα φιλική προς το περιβάλλον οικονομία, με έμφαση στη λήψη αποφάσεων που βασίζεται στη γνώση, την εισαγωγή καινοτομίας και την αξιοποίηση της τεχνολογικής ανάπτυξης στους τομείς της αλιείας και των υδατοκαλλιεργειών, και την ενδυνάμωση των τοπικών κοινωνιών ώστε να επωφελούνται από τις ευκαιρίες που προσφέρει η βιώσιμη γαλάζια οικονομία»</a:t>
            </a:r>
            <a:endParaRPr lang="el-GR" sz="1200" dirty="0" smtClean="0">
              <a:solidFill>
                <a:schemeClr val="bg1"/>
              </a:solidFill>
              <a:latin typeface="+mn-lt"/>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5" y="1926691"/>
            <a:ext cx="4774675" cy="232884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Προτεραιότητες </a:t>
            </a:r>
            <a:r>
              <a:rPr lang="el-GR" sz="1100" b="1" dirty="0">
                <a:solidFill>
                  <a:schemeClr val="bg1"/>
                </a:solidFill>
                <a:latin typeface="+mn-lt"/>
                <a:cs typeface="Arial" panose="020B0604020202020204" pitchFamily="34" charset="0"/>
              </a:rPr>
              <a:t>του Προγράμματος είναι:</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βιώσιμης αλιείας και της αποκατάστασης και διατήρησης των υδρόβιων βιολογικών </a:t>
            </a:r>
            <a:r>
              <a:rPr lang="el-GR" sz="1100" dirty="0" smtClean="0">
                <a:solidFill>
                  <a:schemeClr val="bg1"/>
                </a:solidFill>
                <a:latin typeface="+mn-lt"/>
                <a:cs typeface="Arial" panose="020B0604020202020204" pitchFamily="34" charset="0"/>
              </a:rPr>
              <a:t>πόρων </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δραστηριοτήτων βιώσιμης υδατοκαλλιέργειας, και μεταποίησης και εμπορίας προϊόντων αλιείας και υδατοκαλλιέργειας και κατά συνέπεια, συμβολή στην επισιτιστική ασφάλεια στην Ένωση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Ενθάρρυνση μιας βιώσιμης γαλάζιας οικονομίας σε παράκτιες και νησιωτικές περιοχές καθώς και σε περιοχές εσωτερικών υδάτων, και προώθηση της ανάπτυξης κοινοτήτων αλιείας και </a:t>
            </a:r>
            <a:r>
              <a:rPr lang="el-GR" sz="1100" dirty="0" smtClean="0">
                <a:solidFill>
                  <a:schemeClr val="bg1"/>
                </a:solidFill>
                <a:latin typeface="+mn-lt"/>
                <a:cs typeface="Arial" panose="020B0604020202020204" pitchFamily="34" charset="0"/>
              </a:rPr>
              <a:t>υδατοκαλλιέργειας</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διεθνούς διακυβέρνησης των ωκεανών και δημιουργία προϋποθέσεων για την εξασφάλιση ασφαλών, προστατευμένων και καθαρών θαλασσών και ωκεανών που υπόκεινται σε βιώσιμη διαχείριση</a:t>
            </a:r>
          </a:p>
        </p:txBody>
      </p:sp>
      <p:sp>
        <p:nvSpPr>
          <p:cNvPr id="15" name="TextBox 14"/>
          <p:cNvSpPr txBox="1"/>
          <p:nvPr/>
        </p:nvSpPr>
        <p:spPr>
          <a:xfrm>
            <a:off x="5136022" y="1926691"/>
            <a:ext cx="6776815" cy="3082895"/>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Σημαντικές δράσεις που θα υλοποιηθούν στο πλαίσιο των Προτεραιοτήτων αφορούν σε:</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των οικονομικά, κοινωνικά και περιβαλλοντικά βιώσιμων αλιευτικών δραστηριοτήτων με έμφαση στη μικρή παράκτια αλιεία και εκσυγχρονισμό στόλου και υποδομών, συνδυαστικά με δράσεις για μείωση του περιβαλλοντικού αποτυπώματος, εισαγωγή καινοτομίας στην παραγωγική διαδικασία και ενθάρρυνση </a:t>
            </a:r>
            <a:r>
              <a:rPr lang="el-GR" sz="1100" dirty="0" smtClean="0">
                <a:solidFill>
                  <a:schemeClr val="bg1"/>
                </a:solidFill>
                <a:latin typeface="+mn-lt"/>
                <a:cs typeface="Arial" panose="020B0604020202020204" pitchFamily="34" charset="0"/>
              </a:rPr>
              <a:t>συνεργασιών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Συμβολή στη διατήρηση και αποκατάσταση των θαλάσσιων οικοσυστημάτων και της αποτελεσματικής επιτήρησης της αλιευτικής δραστηριότητας, σε συνδυασμό με δράσεις για τον μετριασμό των επιπτώσεων της κλιματικής </a:t>
            </a:r>
            <a:r>
              <a:rPr lang="el-GR" sz="1100" dirty="0" smtClean="0">
                <a:solidFill>
                  <a:schemeClr val="bg1"/>
                </a:solidFill>
                <a:latin typeface="+mn-lt"/>
                <a:cs typeface="Arial" panose="020B0604020202020204" pitchFamily="34" charset="0"/>
              </a:rPr>
              <a:t>αλλαγής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ανταγωνιστικότητας και ανθεκτικότητας των υδατοκαλλιεργειών, προώθηση πρακτικών για την εξασφάλιση περιβαλλοντικής βιωσιμότητας </a:t>
            </a:r>
            <a:r>
              <a:rPr lang="el-GR" sz="1100" dirty="0" smtClean="0">
                <a:solidFill>
                  <a:schemeClr val="bg1"/>
                </a:solidFill>
                <a:latin typeface="+mn-lt"/>
                <a:cs typeface="Arial" panose="020B0604020202020204" pitchFamily="34" charset="0"/>
              </a:rPr>
              <a:t>μακροπρόθεσμα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Διεύρυνση των αγορών στόχων των προϊόντων αλιείας-υδατοκαλλιέργειας, εφαρμογή νέων τεχνολογιών καθώς και αναβάθμιση εγκαταστάσεων, προϊόντων και υπηρεσιών στον τομέα της </a:t>
            </a:r>
            <a:r>
              <a:rPr lang="el-GR" sz="1100" dirty="0" smtClean="0">
                <a:solidFill>
                  <a:schemeClr val="bg1"/>
                </a:solidFill>
                <a:latin typeface="+mn-lt"/>
                <a:cs typeface="Arial" panose="020B0604020202020204" pitchFamily="34" charset="0"/>
              </a:rPr>
              <a:t>μεταποίησης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Εφαρμογή μέτρων σε στοχευμένες περιοχές για την προώθηση βιώσιμης γαλάζιας οικονομίας, κοινωνικής συνοχής, πολιτισμού, αναβάθμισης της ποιότητας ζωής και προστασίας του περιβάλλοντος (ΤΑΠΤΚ</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Υποστήριξη της λειτουργίας του κοινού περιβάλλοντος ανταλλαγής πληροφοριών για την επιτήρηση του θαλάσσιου τομέα της </a:t>
            </a:r>
            <a:r>
              <a:rPr lang="el-GR" sz="1100" dirty="0" smtClean="0">
                <a:solidFill>
                  <a:schemeClr val="bg1"/>
                </a:solidFill>
                <a:latin typeface="+mn-lt"/>
                <a:cs typeface="Arial" panose="020B0604020202020204" pitchFamily="34" charset="0"/>
              </a:rPr>
              <a:t>Ε.Ε.</a:t>
            </a:r>
            <a:endParaRPr lang="el-GR" sz="1100" dirty="0">
              <a:solidFill>
                <a:schemeClr val="bg1"/>
              </a:solidFill>
              <a:latin typeface="+mn-lt"/>
              <a:cs typeface="Arial" panose="020B0604020202020204" pitchFamily="34" charset="0"/>
            </a:endParaRPr>
          </a:p>
        </p:txBody>
      </p:sp>
      <p:sp>
        <p:nvSpPr>
          <p:cNvPr id="43" name="Freeform 45">
            <a:extLst>
              <a:ext uri="{FF2B5EF4-FFF2-40B4-BE49-F238E27FC236}">
                <a16:creationId xmlns:a16="http://schemas.microsoft.com/office/drawing/2014/main" xmlns="" id="{DB66B400-1B25-492B-AB10-040438BC3668}"/>
              </a:ext>
            </a:extLst>
          </p:cNvPr>
          <p:cNvSpPr>
            <a:spLocks noChangeAspect="1" noEditPoints="1"/>
          </p:cNvSpPr>
          <p:nvPr/>
        </p:nvSpPr>
        <p:spPr bwMode="auto">
          <a:xfrm>
            <a:off x="11006024" y="0"/>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7199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4ii.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Περιφερειακά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a:p>
            <a:pPr lvl="0">
              <a:defRPr/>
            </a:pP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xmlns="" val="2611610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B6492394-AAEC-4494-8988-933FDEEB4409}"/>
              </a:ext>
            </a:extLst>
          </p:cNvPr>
          <p:cNvGraphicFramePr>
            <a:graphicFrameLocks noChangeAspect="1"/>
          </p:cNvGraphicFramePr>
          <p:nvPr>
            <p:extLst>
              <p:ext uri="{D42A27DB-BD31-4B8C-83A1-F6EECF244321}">
                <p14:modId xmlns:p14="http://schemas.microsoft.com/office/powerpoint/2010/main" xmlns="" val="1482339180"/>
              </p:ext>
            </p:extLst>
          </p:nvPr>
        </p:nvGraphicFramePr>
        <p:xfrm>
          <a:off x="1588" y="1588"/>
          <a:ext cx="1588" cy="1588"/>
        </p:xfrm>
        <a:graphic>
          <a:graphicData uri="http://schemas.openxmlformats.org/presentationml/2006/ole">
            <p:oleObj spid="_x0000_s68658"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13 Περιφερειακά Προγράμματα συνολικού π/υ 8.066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xmlns=""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32</a:t>
            </a:fld>
            <a:endParaRPr lang="el-GR" sz="1000">
              <a:solidFill>
                <a:schemeClr val="tx1"/>
              </a:solidFill>
              <a:latin typeface="Calibri "/>
            </a:endParaRPr>
          </a:p>
        </p:txBody>
      </p:sp>
      <p:graphicFrame>
        <p:nvGraphicFramePr>
          <p:cNvPr id="2" name="Πίνακας 1"/>
          <p:cNvGraphicFramePr>
            <a:graphicFrameLocks noGrp="1"/>
          </p:cNvGraphicFramePr>
          <p:nvPr>
            <p:extLst>
              <p:ext uri="{D42A27DB-BD31-4B8C-83A1-F6EECF244321}">
                <p14:modId xmlns:p14="http://schemas.microsoft.com/office/powerpoint/2010/main" xmlns="" val="3793453320"/>
              </p:ext>
            </p:extLst>
          </p:nvPr>
        </p:nvGraphicFramePr>
        <p:xfrm>
          <a:off x="376918" y="814195"/>
          <a:ext cx="3272136" cy="5398603"/>
        </p:xfrm>
        <a:graphic>
          <a:graphicData uri="http://schemas.openxmlformats.org/drawingml/2006/table">
            <a:tbl>
              <a:tblPr>
                <a:tableStyleId>{FF41AB97-5139-4898-911C-33C0699E20D6}</a:tableStyleId>
              </a:tblPr>
              <a:tblGrid>
                <a:gridCol w="2216859">
                  <a:extLst>
                    <a:ext uri="{9D8B030D-6E8A-4147-A177-3AD203B41FA5}">
                      <a16:colId xmlns:a16="http://schemas.microsoft.com/office/drawing/2014/main" xmlns="" val="20000"/>
                    </a:ext>
                  </a:extLst>
                </a:gridCol>
                <a:gridCol w="1055277">
                  <a:extLst>
                    <a:ext uri="{9D8B030D-6E8A-4147-A177-3AD203B41FA5}">
                      <a16:colId xmlns:a16="http://schemas.microsoft.com/office/drawing/2014/main" xmlns="" val="20001"/>
                    </a:ext>
                  </a:extLst>
                </a:gridCol>
              </a:tblGrid>
              <a:tr h="635250">
                <a:tc gridSpan="2">
                  <a:txBody>
                    <a:bodyPr/>
                    <a:lstStyle/>
                    <a:p>
                      <a:pPr algn="ctr" rtl="0" fontAlgn="ctr"/>
                      <a:r>
                        <a:rPr lang="el-GR" sz="1200" b="1" u="none" strike="noStrike" dirty="0" smtClean="0">
                          <a:solidFill>
                            <a:srgbClr val="002060"/>
                          </a:solidFill>
                          <a:effectLst/>
                          <a:latin typeface="+mn-lt"/>
                        </a:rPr>
                        <a:t>Κατανομή </a:t>
                      </a:r>
                      <a:r>
                        <a:rPr lang="el-GR" sz="1200" b="1" u="none" strike="noStrike" dirty="0">
                          <a:solidFill>
                            <a:srgbClr val="002060"/>
                          </a:solidFill>
                          <a:effectLst/>
                          <a:latin typeface="+mn-lt"/>
                        </a:rPr>
                        <a:t>πόρων 2021-2027 ανά </a:t>
                      </a:r>
                      <a:r>
                        <a:rPr lang="el-GR" sz="1200" b="1" u="none" strike="noStrike" dirty="0" smtClean="0">
                          <a:solidFill>
                            <a:srgbClr val="002060"/>
                          </a:solidFill>
                          <a:effectLst/>
                          <a:latin typeface="+mn-lt"/>
                        </a:rPr>
                        <a:t>Περιφερειακό Πρόγραμμα </a:t>
                      </a:r>
                      <a:r>
                        <a:rPr lang="el-GR" sz="1200" b="1" u="none" strike="noStrike" dirty="0">
                          <a:solidFill>
                            <a:srgbClr val="002060"/>
                          </a:solidFill>
                          <a:effectLst/>
                          <a:latin typeface="+mn-lt"/>
                        </a:rPr>
                        <a:t>(εκατ. Ευρώ)</a:t>
                      </a:r>
                      <a:endParaRPr lang="el-GR" sz="1200" b="1" i="0" u="none" strike="noStrike" dirty="0">
                        <a:solidFill>
                          <a:srgbClr val="002060"/>
                        </a:solidFill>
                        <a:effectLst/>
                        <a:latin typeface="+mn-lt"/>
                      </a:endParaRPr>
                    </a:p>
                  </a:txBody>
                  <a:tcPr marL="9239" marR="9239" marT="9239" marB="0" anchor="ctr"/>
                </a:tc>
                <a:tc hMerge="1">
                  <a:txBody>
                    <a:bodyPr/>
                    <a:lstStyle/>
                    <a:p>
                      <a:pPr algn="ctr" rtl="0" fontAlgn="ctr"/>
                      <a:endParaRPr lang="el-GR" sz="1200" b="0" i="0" u="none" strike="noStrike" dirty="0">
                        <a:solidFill>
                          <a:srgbClr val="000000"/>
                        </a:solidFill>
                        <a:effectLst/>
                        <a:latin typeface="+mn-lt"/>
                      </a:endParaRPr>
                    </a:p>
                  </a:txBody>
                  <a:tcPr marL="9239" marR="9239" marT="9239" marB="0" anchor="ctr"/>
                </a:tc>
                <a:extLst>
                  <a:ext uri="{0D108BD9-81ED-4DB2-BD59-A6C34878D82A}">
                    <a16:rowId xmlns:a16="http://schemas.microsoft.com/office/drawing/2014/main" xmlns="" val="10000"/>
                  </a:ext>
                </a:extLst>
              </a:tr>
              <a:tr h="567685">
                <a:tc>
                  <a:txBody>
                    <a:bodyPr/>
                    <a:lstStyle/>
                    <a:p>
                      <a:pPr algn="l" rtl="0" fontAlgn="ctr"/>
                      <a:r>
                        <a:rPr lang="el-GR" sz="1200" u="none" strike="noStrike" dirty="0">
                          <a:solidFill>
                            <a:srgbClr val="002060"/>
                          </a:solidFill>
                          <a:effectLst/>
                          <a:latin typeface="+mn-lt"/>
                        </a:rPr>
                        <a:t>Πρόγραμμα Ανατολικής Μακεδονίας &amp; Θράκης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639,1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349639">
                <a:tc>
                  <a:txBody>
                    <a:bodyPr/>
                    <a:lstStyle/>
                    <a:p>
                      <a:pPr algn="l" rtl="0" fontAlgn="ctr"/>
                      <a:r>
                        <a:rPr lang="el-GR" sz="1200" u="none" strike="noStrike" dirty="0">
                          <a:solidFill>
                            <a:srgbClr val="002060"/>
                          </a:solidFill>
                          <a:effectLst/>
                          <a:latin typeface="+mn-lt"/>
                        </a:rPr>
                        <a:t>Πρόγραμμα Κεντρικής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1.440,1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349639">
                <a:tc>
                  <a:txBody>
                    <a:bodyPr/>
                    <a:lstStyle/>
                    <a:p>
                      <a:pPr algn="l" rtl="0" fontAlgn="ctr"/>
                      <a:r>
                        <a:rPr lang="el-GR" sz="1200" u="none" strike="noStrike" dirty="0">
                          <a:solidFill>
                            <a:srgbClr val="002060"/>
                          </a:solidFill>
                          <a:effectLst/>
                          <a:latin typeface="+mn-lt"/>
                        </a:rPr>
                        <a:t>Πρόγραμμα Θεσσαλίας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553,9</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r h="349639">
                <a:tc>
                  <a:txBody>
                    <a:bodyPr/>
                    <a:lstStyle/>
                    <a:p>
                      <a:pPr algn="l" rtl="0" fontAlgn="ctr"/>
                      <a:r>
                        <a:rPr lang="el-GR" sz="1200" u="none" strike="noStrike" dirty="0">
                          <a:solidFill>
                            <a:srgbClr val="002060"/>
                          </a:solidFill>
                          <a:effectLst/>
                          <a:latin typeface="+mn-lt"/>
                        </a:rPr>
                        <a:t>Πρόγραμμα Ηπείρου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4"/>
                  </a:ext>
                </a:extLst>
              </a:tr>
              <a:tr h="349639">
                <a:tc>
                  <a:txBody>
                    <a:bodyPr/>
                    <a:lstStyle/>
                    <a:p>
                      <a:pPr algn="l" rtl="0" fontAlgn="ctr"/>
                      <a:r>
                        <a:rPr lang="el-GR" sz="1200" u="none" strike="noStrike" dirty="0">
                          <a:solidFill>
                            <a:srgbClr val="002060"/>
                          </a:solidFill>
                          <a:effectLst/>
                          <a:latin typeface="+mn-lt"/>
                        </a:rPr>
                        <a:t>Πρόγραμμα Δυτικής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628,4</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5"/>
                  </a:ext>
                </a:extLst>
              </a:tr>
              <a:tr h="349639">
                <a:tc>
                  <a:txBody>
                    <a:bodyPr/>
                    <a:lstStyle/>
                    <a:p>
                      <a:pPr algn="l" rtl="0" fontAlgn="ctr"/>
                      <a:r>
                        <a:rPr lang="el-GR" sz="1200" u="none" strike="noStrike" dirty="0">
                          <a:solidFill>
                            <a:srgbClr val="002060"/>
                          </a:solidFill>
                          <a:effectLst/>
                          <a:latin typeface="+mn-lt"/>
                        </a:rPr>
                        <a:t>Πρόγραμμα Δυτικής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6"/>
                  </a:ext>
                </a:extLst>
              </a:tr>
              <a:tr h="349639">
                <a:tc>
                  <a:txBody>
                    <a:bodyPr/>
                    <a:lstStyle/>
                    <a:p>
                      <a:pPr algn="l" rtl="0" fontAlgn="ctr"/>
                      <a:r>
                        <a:rPr lang="el-GR" sz="1200" u="none" strike="noStrike" dirty="0">
                          <a:solidFill>
                            <a:srgbClr val="002060"/>
                          </a:solidFill>
                          <a:effectLst/>
                          <a:latin typeface="+mn-lt"/>
                        </a:rPr>
                        <a:t>Πρόγραμμα Στερεάς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7"/>
                  </a:ext>
                </a:extLst>
              </a:tr>
              <a:tr h="349639">
                <a:tc>
                  <a:txBody>
                    <a:bodyPr/>
                    <a:lstStyle/>
                    <a:p>
                      <a:pPr algn="l" rtl="0" fontAlgn="ctr"/>
                      <a:r>
                        <a:rPr lang="el-GR" sz="1200" u="none" strike="noStrike" dirty="0">
                          <a:solidFill>
                            <a:srgbClr val="002060"/>
                          </a:solidFill>
                          <a:effectLst/>
                          <a:latin typeface="+mn-lt"/>
                        </a:rPr>
                        <a:t>Πρόγραμμα </a:t>
                      </a:r>
                      <a:r>
                        <a:rPr lang="el-GR" sz="1200" u="none" strike="noStrike" dirty="0" err="1">
                          <a:solidFill>
                            <a:srgbClr val="002060"/>
                          </a:solidFill>
                          <a:effectLst/>
                          <a:latin typeface="+mn-lt"/>
                        </a:rPr>
                        <a:t>Πελοπ</a:t>
                      </a:r>
                      <a:r>
                        <a:rPr lang="en-US" sz="1200" u="none" strike="noStrike" dirty="0">
                          <a:solidFill>
                            <a:srgbClr val="002060"/>
                          </a:solidFill>
                          <a:effectLst/>
                          <a:latin typeface="+mn-lt"/>
                        </a:rPr>
                        <a:t>o</a:t>
                      </a:r>
                      <a:r>
                        <a:rPr lang="el-GR" sz="1200" u="none" strike="noStrike" dirty="0" err="1">
                          <a:solidFill>
                            <a:srgbClr val="002060"/>
                          </a:solidFill>
                          <a:effectLst/>
                          <a:latin typeface="+mn-lt"/>
                        </a:rPr>
                        <a:t>ννήσου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410,1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8"/>
                  </a:ext>
                </a:extLst>
              </a:tr>
              <a:tr h="349639">
                <a:tc>
                  <a:txBody>
                    <a:bodyPr/>
                    <a:lstStyle/>
                    <a:p>
                      <a:pPr algn="l" rtl="0" fontAlgn="ctr"/>
                      <a:r>
                        <a:rPr lang="el-GR" sz="1200" u="none" strike="noStrike" dirty="0">
                          <a:solidFill>
                            <a:srgbClr val="002060"/>
                          </a:solidFill>
                          <a:effectLst/>
                          <a:latin typeface="+mn-lt"/>
                        </a:rPr>
                        <a:t>Πρόγραμμα Ιονίων Νήσων</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287,6</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9"/>
                  </a:ext>
                </a:extLst>
              </a:tr>
              <a:tr h="349639">
                <a:tc>
                  <a:txBody>
                    <a:bodyPr/>
                    <a:lstStyle/>
                    <a:p>
                      <a:pPr algn="l" rtl="0" fontAlgn="ctr"/>
                      <a:r>
                        <a:rPr lang="el-GR" sz="1200" u="none" strike="noStrike" dirty="0">
                          <a:solidFill>
                            <a:srgbClr val="002060"/>
                          </a:solidFill>
                          <a:effectLst/>
                          <a:latin typeface="+mn-lt"/>
                        </a:rPr>
                        <a:t>Πρόγραμμα Βορείου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0"/>
                  </a:ext>
                </a:extLst>
              </a:tr>
              <a:tr h="349639">
                <a:tc>
                  <a:txBody>
                    <a:bodyPr/>
                    <a:lstStyle/>
                    <a:p>
                      <a:pPr algn="l" rtl="0" fontAlgn="ctr"/>
                      <a:r>
                        <a:rPr lang="el-GR" sz="1200" u="none" strike="noStrike" dirty="0">
                          <a:solidFill>
                            <a:srgbClr val="002060"/>
                          </a:solidFill>
                          <a:effectLst/>
                          <a:latin typeface="+mn-lt"/>
                        </a:rPr>
                        <a:t>Πρόγραμμα Κρήτης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564,5</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1"/>
                  </a:ext>
                </a:extLst>
              </a:tr>
              <a:tr h="349639">
                <a:tc>
                  <a:txBody>
                    <a:bodyPr/>
                    <a:lstStyle/>
                    <a:p>
                      <a:pPr algn="l" rtl="0" fontAlgn="ctr"/>
                      <a:r>
                        <a:rPr lang="el-GR" sz="1200" u="none" strike="noStrike" dirty="0">
                          <a:solidFill>
                            <a:srgbClr val="002060"/>
                          </a:solidFill>
                          <a:effectLst/>
                          <a:latin typeface="+mn-lt"/>
                        </a:rPr>
                        <a:t>Πρόγραμμα Αττικής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1.617,0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2"/>
                  </a:ext>
                </a:extLst>
              </a:tr>
              <a:tr h="349639">
                <a:tc>
                  <a:txBody>
                    <a:bodyPr/>
                    <a:lstStyle/>
                    <a:p>
                      <a:pPr algn="l" rtl="0" fontAlgn="ctr"/>
                      <a:r>
                        <a:rPr lang="el-GR" sz="1200" u="none" strike="noStrike" dirty="0">
                          <a:solidFill>
                            <a:srgbClr val="002060"/>
                          </a:solidFill>
                          <a:effectLst/>
                          <a:latin typeface="+mn-lt"/>
                        </a:rPr>
                        <a:t>Πρόγραμμα Νοτίου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285,3</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13"/>
                  </a:ext>
                </a:extLst>
              </a:tr>
            </a:tbl>
          </a:graphicData>
        </a:graphic>
      </p:graphicFrame>
      <p:sp>
        <p:nvSpPr>
          <p:cNvPr id="7" name="TextBox 6"/>
          <p:cNvSpPr txBox="1"/>
          <p:nvPr/>
        </p:nvSpPr>
        <p:spPr>
          <a:xfrm>
            <a:off x="6152972" y="744475"/>
            <a:ext cx="3614871" cy="261610"/>
          </a:xfrm>
          <a:prstGeom prst="rect">
            <a:avLst/>
          </a:prstGeom>
          <a:solidFill>
            <a:srgbClr val="013476"/>
          </a:solidFill>
          <a:ln>
            <a:noFill/>
          </a:ln>
        </p:spPr>
        <p:txBody>
          <a:bodyPr spcFirstLastPara="1" wrap="square" lIns="62335" tIns="31159" rIns="62335" bIns="31159" anchor="t" anchorCtr="0">
            <a:noAutofit/>
          </a:bodyPr>
          <a:lstStyle>
            <a:defPPr marR="0" lvl="0" algn="l" rtl="0">
              <a:lnSpc>
                <a:spcPct val="100000"/>
              </a:lnSpc>
              <a:spcBef>
                <a:spcPts val="0"/>
              </a:spcBef>
              <a:spcAft>
                <a:spcPts val="0"/>
              </a:spcAft>
            </a:defPPr>
            <a:lvl1pPr>
              <a:defRPr sz="1100" b="1">
                <a:solidFill>
                  <a:schemeClr val="bg1"/>
                </a:solidFill>
                <a:latin typeface="+mn-lt"/>
              </a:defRPr>
            </a:lvl1pPr>
          </a:lstStyle>
          <a:p>
            <a:r>
              <a:rPr lang="el-GR" sz="1200" dirty="0"/>
              <a:t>ΣΤΡΑΤΗΓΙΚΟΙ ΣΤΟΧΟΙ / ΔΡΑΣΕΙΣ:</a:t>
            </a:r>
          </a:p>
        </p:txBody>
      </p:sp>
      <p:sp>
        <p:nvSpPr>
          <p:cNvPr id="8" name="TextBox 7"/>
          <p:cNvSpPr txBox="1"/>
          <p:nvPr/>
        </p:nvSpPr>
        <p:spPr>
          <a:xfrm>
            <a:off x="4183744" y="1244844"/>
            <a:ext cx="3396377" cy="1990288"/>
          </a:xfrm>
          <a:prstGeom prst="rect">
            <a:avLst/>
          </a:prstGeom>
          <a:solidFill>
            <a:schemeClr val="accent5">
              <a:lumMod val="75000"/>
            </a:schemeClr>
          </a:solidFill>
        </p:spPr>
        <p:txBody>
          <a:bodyPr wrap="square" rtlCol="0">
            <a:spAutoFit/>
          </a:bodyPr>
          <a:lstStyle/>
          <a:p>
            <a:pPr lvl="0" algn="just">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και διαφοροποίηση της περιφερειακής οικονομίας μέσω της  αξιοποίησης της έρευνας και της καινοτομίας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φορέων για ανάπτυξη αριστείας μέσα από την υποστήριξη ερευνητικών υποδομών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συνεργασιών ερευνητικού τομέα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Ψηφιακή επιχειρηματικότητα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ανταγωνιστικότητας και εξωστρέφειας των ΜΜΕ </a:t>
            </a:r>
          </a:p>
        </p:txBody>
      </p:sp>
      <p:sp>
        <p:nvSpPr>
          <p:cNvPr id="9" name="TextBox 8"/>
          <p:cNvSpPr txBox="1"/>
          <p:nvPr/>
        </p:nvSpPr>
        <p:spPr>
          <a:xfrm>
            <a:off x="4183743" y="3349087"/>
            <a:ext cx="3396377" cy="2380139"/>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Προώθηση της </a:t>
            </a:r>
            <a:r>
              <a:rPr lang="el-GR" sz="1100" b="1" dirty="0" err="1">
                <a:solidFill>
                  <a:schemeClr val="bg1"/>
                </a:solidFill>
                <a:latin typeface="+mn-lt"/>
                <a:cs typeface="Arial" panose="020B0604020202020204" pitchFamily="34" charset="0"/>
              </a:rPr>
              <a:t>αειφορίας</a:t>
            </a:r>
            <a:r>
              <a:rPr lang="el-GR" sz="1100" b="1" dirty="0">
                <a:solidFill>
                  <a:schemeClr val="bg1"/>
                </a:solidFill>
                <a:latin typeface="+mn-lt"/>
                <a:cs typeface="Arial" panose="020B0604020202020204" pitchFamily="34" charset="0"/>
              </a:rPr>
              <a:t>, της ορθολογικής και αποδοτικής διαχείρισης των φυσικών πόρων –Αντιμετώπιση της Κλιματικής Αλλαγής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Αναβάθμισης και Εξοικονόμησης ενέργειας δημόσιου κτιριακού αποθέματος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Έργα προστασίας από την κλιματική αλλαγή και διαχείρισης καταστροφών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ενίσχυσης υδρευτικών αναγκών &amp; μείωσης απωλειών ύδατος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στη διαχείριση λυμάτων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συμβάλλουν στην ενεργειακή αποδοτικότητα και την αστική κινητικότητα </a:t>
            </a:r>
          </a:p>
        </p:txBody>
      </p:sp>
      <p:sp>
        <p:nvSpPr>
          <p:cNvPr id="10" name="TextBox 9"/>
          <p:cNvSpPr txBox="1"/>
          <p:nvPr/>
        </p:nvSpPr>
        <p:spPr>
          <a:xfrm>
            <a:off x="8002757" y="4331603"/>
            <a:ext cx="2900047" cy="702756"/>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κινητικότητας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Συμπλήρωση / Αναβάθμιση οδικού δικτύου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οδικής ασφάλειας</a:t>
            </a:r>
          </a:p>
        </p:txBody>
      </p:sp>
      <p:sp>
        <p:nvSpPr>
          <p:cNvPr id="11" name="TextBox 10"/>
          <p:cNvSpPr txBox="1"/>
          <p:nvPr/>
        </p:nvSpPr>
        <p:spPr>
          <a:xfrm>
            <a:off x="8002757" y="1062541"/>
            <a:ext cx="3812054" cy="3093154"/>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κοινωνικής συνοχής και του ανθρώπινου δυναμικού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Εκσυγχρονισμός, βελτίωση υλικοτεχνικής υποδομής και κτιριακών εγκαταστάσεων Εκπαίδευσης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Φροντίδας και Κοινωνικής Πρόνοιας Ευπαθών Κοινωνικά Ομάδων και </a:t>
            </a:r>
            <a:r>
              <a:rPr lang="el-GR" sz="1100" dirty="0" err="1">
                <a:solidFill>
                  <a:schemeClr val="bg1"/>
                </a:solidFill>
                <a:latin typeface="+mn-lt"/>
                <a:cs typeface="Arial" panose="020B0604020202020204" pitchFamily="34" charset="0"/>
              </a:rPr>
              <a:t>ΑμεΑ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Δικτύου Μονάδων Υγείας και εκσυγχρονισμός υλικοτεχνικής υποδομής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τουρισμού - πολιτισμού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στην απασχόληση ευπαθών ομάδων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ίση πρόσβαση στην εκπαίδευση</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Εναρμόνιση Οικογενειακής και Επαγγελματικής Ζωής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Διασφάλιση πρόσβασης σε υπηρεσίες υγείας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αντιμετώπιση της φτώχειας και του κοινωνικού αποκλεισμού</a:t>
            </a:r>
          </a:p>
        </p:txBody>
      </p:sp>
      <p:sp>
        <p:nvSpPr>
          <p:cNvPr id="12" name="TextBox 11"/>
          <p:cNvSpPr txBox="1"/>
          <p:nvPr/>
        </p:nvSpPr>
        <p:spPr>
          <a:xfrm>
            <a:off x="8002758" y="5182923"/>
            <a:ext cx="3812054"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Στήριξη </a:t>
            </a:r>
            <a:r>
              <a:rPr lang="el-GR" sz="1100" b="1" dirty="0">
                <a:solidFill>
                  <a:schemeClr val="bg1"/>
                </a:solidFill>
                <a:latin typeface="+mn-lt"/>
                <a:cs typeface="Arial" panose="020B0604020202020204" pitchFamily="34" charset="0"/>
              </a:rPr>
              <a:t>της βιώσιμης και ολοκληρωμένης χωρικής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Βιώσιμης Αστικής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Ολοκληρωμένων Χωρικών Επενδύσεων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του αστικού περιβάλλοντος και προώθηση της βιώσιμης αστικής κινητικότητας</a:t>
            </a:r>
          </a:p>
        </p:txBody>
      </p:sp>
    </p:spTree>
    <p:extLst>
      <p:ext uri="{BB962C8B-B14F-4D97-AF65-F5344CB8AC3E}">
        <p14:creationId xmlns:p14="http://schemas.microsoft.com/office/powerpoint/2010/main" xmlns="" val="3162473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92127C26-A274-44EE-A4A6-7BAE829B1455}"/>
              </a:ext>
            </a:extLst>
          </p:cNvPr>
          <p:cNvGraphicFramePr>
            <a:graphicFrameLocks noChangeAspect="1"/>
          </p:cNvGraphicFramePr>
          <p:nvPr/>
        </p:nvGraphicFramePr>
        <p:xfrm>
          <a:off x="1588" y="1588"/>
          <a:ext cx="1588" cy="1588"/>
        </p:xfrm>
        <a:graphic>
          <a:graphicData uri="http://schemas.openxmlformats.org/presentationml/2006/ole">
            <p:oleObj spid="_x0000_s71730" name="think-cell Slide" r:id="rId3" imgW="360" imgH="360" progId="">
              <p:embed/>
            </p:oleObj>
          </a:graphicData>
        </a:graphic>
      </p:graphicFrame>
      <p:pic>
        <p:nvPicPr>
          <p:cNvPr id="12" name="Picture 3">
            <a:extLst>
              <a:ext uri="{FF2B5EF4-FFF2-40B4-BE49-F238E27FC236}">
                <a16:creationId xmlns:a16="http://schemas.microsoft.com/office/drawing/2014/main" xmlns="" id="{FEFCE973-397A-4CCA-A9C7-181CD0B28352}"/>
              </a:ext>
            </a:extLst>
          </p:cNvPr>
          <p:cNvPicPr>
            <a:picLocks noChangeAspect="1" noChangeArrowheads="1"/>
          </p:cNvPicPr>
          <p:nvPr/>
        </p:nvPicPr>
        <p:blipFill rotWithShape="1">
          <a:blip r:embed="rId4">
            <a:lum bright="70000" contrast="-70000"/>
            <a:extLst>
              <a:ext uri="{BEBA8EAE-BF5A-486C-A8C5-ECC9F3942E4B}">
                <a14:imgProps xmlns:a14="http://schemas.microsoft.com/office/drawing/2010/main" xmlns="">
                  <a14:imgLayer r:embed="rId7">
                    <a14:imgEffect>
                      <a14:artisticPaintStrokes trans="100000" intensity="0"/>
                    </a14:imgEffect>
                  </a14:imgLayer>
                </a14:imgProps>
              </a:ext>
              <a:ext uri="{28A0092B-C50C-407E-A947-70E740481C1C}">
                <a14:useLocalDpi xmlns:a14="http://schemas.microsoft.com/office/drawing/2010/main" xmlns=""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252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9091E063-188A-4DDA-87E8-4CCC18107A6B}"/>
              </a:ext>
            </a:extLst>
          </p:cNvPr>
          <p:cNvGraphicFramePr>
            <a:graphicFrameLocks noChangeAspect="1"/>
          </p:cNvGraphicFramePr>
          <p:nvPr/>
        </p:nvGraphicFramePr>
        <p:xfrm>
          <a:off x="1588" y="1588"/>
          <a:ext cx="1588" cy="1588"/>
        </p:xfrm>
        <a:graphic>
          <a:graphicData uri="http://schemas.openxmlformats.org/presentationml/2006/ole">
            <p:oleObj spid="_x0000_s57425" name="think-cell Slide" r:id="rId14" imgW="360" imgH="360" progId="">
              <p:embed/>
            </p:oleObj>
          </a:graphicData>
        </a:graphic>
      </p:graphicFrame>
      <p:pic>
        <p:nvPicPr>
          <p:cNvPr id="97" name="Picture 3">
            <a:extLst>
              <a:ext uri="{FF2B5EF4-FFF2-40B4-BE49-F238E27FC236}">
                <a16:creationId xmlns:a16="http://schemas.microsoft.com/office/drawing/2014/main" xmlns="" id="{2B3CA1A1-D2D9-4435-B55D-376434FE559A}"/>
              </a:ext>
            </a:extLst>
          </p:cNvPr>
          <p:cNvPicPr>
            <a:picLocks noChangeAspect="1" noChangeArrowheads="1"/>
          </p:cNvPicPr>
          <p:nvPr/>
        </p:nvPicPr>
        <p:blipFill rotWithShape="1">
          <a:blip r:embed="rId15">
            <a:lum bright="70000" contrast="-70000"/>
            <a:extLst>
              <a:ext uri="{BEBA8EAE-BF5A-486C-A8C5-ECC9F3942E4B}">
                <a14:imgProps xmlns:a14="http://schemas.microsoft.com/office/drawing/2010/main" xmlns="">
                  <a14:imgLayer r:embed="rId18">
                    <a14:imgEffect>
                      <a14:artisticPaintStrokes trans="100000" intensity="0"/>
                    </a14:imgEffect>
                  </a14:imgLayer>
                </a14:imgProps>
              </a:ext>
              <a:ext uri="{28A0092B-C50C-407E-A947-70E740481C1C}">
                <a14:useLocalDpi xmlns:a14="http://schemas.microsoft.com/office/drawing/2010/main" xmlns="" val="0"/>
              </a:ext>
            </a:extLst>
          </a:blip>
          <a:srcRect r="50076"/>
          <a:stretch/>
        </p:blipFill>
        <p:spPr bwMode="auto">
          <a:xfrm>
            <a:off x="9071240" y="472456"/>
            <a:ext cx="3115995"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mn-lt"/>
                <a:ea typeface="Tahoma" panose="020B0604030504040204" pitchFamily="34" charset="0"/>
                <a:cs typeface="Tahoma" panose="020B0604030504040204" pitchFamily="34" charset="0"/>
                <a:sym typeface="Arial"/>
              </a:rPr>
              <a:t>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(1/2)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graphicFrame>
        <p:nvGraphicFramePr>
          <p:cNvPr id="41" name="Chart 40">
            <a:extLst>
              <a:ext uri="{FF2B5EF4-FFF2-40B4-BE49-F238E27FC236}">
                <a16:creationId xmlns:a16="http://schemas.microsoft.com/office/drawing/2014/main" xmlns="" id="{00E772DC-0961-4B95-900B-0085B8DF568E}"/>
              </a:ext>
            </a:extLst>
          </p:cNvPr>
          <p:cNvGraphicFramePr/>
          <p:nvPr>
            <p:custDataLst>
              <p:tags r:id="rId2"/>
            </p:custDataLst>
          </p:nvPr>
        </p:nvGraphicFramePr>
        <p:xfrm>
          <a:off x="7277100" y="1700213"/>
          <a:ext cx="3273425" cy="3273425"/>
        </p:xfrm>
        <a:graphic>
          <a:graphicData uri="http://schemas.openxmlformats.org/drawingml/2006/chart">
            <c:chart xmlns:c="http://schemas.openxmlformats.org/drawingml/2006/chart" xmlns:r="http://schemas.openxmlformats.org/officeDocument/2006/relationships" r:id="rId19"/>
          </a:graphicData>
        </a:graphic>
      </p:graphicFrame>
      <p:cxnSp>
        <p:nvCxnSpPr>
          <p:cNvPr id="7" name="Straight Connector 6">
            <a:extLst>
              <a:ext uri="{FF2B5EF4-FFF2-40B4-BE49-F238E27FC236}">
                <a16:creationId xmlns:a16="http://schemas.microsoft.com/office/drawing/2014/main" xmlns="" id="{32108364-6842-487C-A5CE-C5F4218751B3}"/>
              </a:ext>
            </a:extLst>
          </p:cNvPr>
          <p:cNvCxnSpPr/>
          <p:nvPr>
            <p:custDataLst>
              <p:tags r:id="rId3"/>
            </p:custDataLst>
          </p:nvPr>
        </p:nvCxnSpPr>
        <p:spPr bwMode="grayWhite">
          <a:xfrm flipH="1" flipV="1">
            <a:off x="7429500" y="2878137"/>
            <a:ext cx="1484313" cy="458788"/>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xmlns="" id="{7E8EF03E-0DCB-4094-B96B-84A0FD17C162}"/>
              </a:ext>
            </a:extLst>
          </p:cNvPr>
          <p:cNvCxnSpPr/>
          <p:nvPr>
            <p:custDataLst>
              <p:tags r:id="rId4"/>
            </p:custDataLst>
          </p:nvPr>
        </p:nvCxnSpPr>
        <p:spPr bwMode="grayWhite">
          <a:xfrm flipV="1">
            <a:off x="8913813" y="1782763"/>
            <a:ext cx="0" cy="1554163"/>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xmlns="" id="{51B028C0-7D7A-48CF-928B-FE681DA2278C}"/>
              </a:ext>
            </a:extLst>
          </p:cNvPr>
          <p:cNvSpPr>
            <a:spLocks noGrp="1"/>
          </p:cNvSpPr>
          <p:nvPr>
            <p:custDataLst>
              <p:tags r:id="rId5"/>
            </p:custDataLst>
          </p:nvPr>
        </p:nvSpPr>
        <p:spPr bwMode="gray">
          <a:xfrm>
            <a:off x="7937500" y="2124075"/>
            <a:ext cx="325438" cy="219075"/>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605783D-B5C0-4709-A123-ADF733C5E5E4}" type="datetime'''''''''''''''''''''''5,3'''''''''''''''''">
              <a:rPr lang="el-GR" altLang="en-US" sz="1600" b="1" smtClean="0">
                <a:solidFill>
                  <a:schemeClr val="bg1"/>
                </a:solidFill>
                <a:latin typeface="+mn-lt"/>
                <a:cs typeface="+mn-cs"/>
              </a:rPr>
              <a:pPr marL="0" indent="0" algn="ctr">
                <a:spcBef>
                  <a:spcPct val="0"/>
                </a:spcBef>
                <a:spcAft>
                  <a:spcPct val="0"/>
                </a:spcAft>
                <a:buNone/>
              </a:pPr>
              <a:t>5,3</a:t>
            </a:fld>
            <a:endParaRPr lang="el-GR" sz="1600" b="1" dirty="0">
              <a:solidFill>
                <a:schemeClr val="bg1"/>
              </a:solidFill>
              <a:latin typeface="+mn-lt"/>
              <a:cs typeface="+mn-cs"/>
            </a:endParaRPr>
          </a:p>
        </p:txBody>
      </p:sp>
      <p:sp>
        <p:nvSpPr>
          <p:cNvPr id="43" name="Text Placeholder 2">
            <a:extLst>
              <a:ext uri="{FF2B5EF4-FFF2-40B4-BE49-F238E27FC236}">
                <a16:creationId xmlns:a16="http://schemas.microsoft.com/office/drawing/2014/main" xmlns="" id="{70A1379A-C1AC-44A5-AF35-BC2AB555595F}"/>
              </a:ext>
            </a:extLst>
          </p:cNvPr>
          <p:cNvSpPr>
            <a:spLocks noGrp="1"/>
          </p:cNvSpPr>
          <p:nvPr>
            <p:custDataLst>
              <p:tags r:id="rId6"/>
            </p:custDataLst>
          </p:nvPr>
        </p:nvSpPr>
        <p:spPr bwMode="gray">
          <a:xfrm>
            <a:off x="9488488" y="4297363"/>
            <a:ext cx="428625" cy="219075"/>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407834E-DCCE-495A-B247-5E1265A3A970}" type="datetime'''''2''''0'''''''',''''9'''''''''''''''''">
              <a:rPr lang="el-GR" altLang="en-US" sz="1600" b="1" smtClean="0">
                <a:solidFill>
                  <a:schemeClr val="bg1"/>
                </a:solidFill>
                <a:latin typeface="+mn-lt"/>
                <a:cs typeface="+mn-cs"/>
              </a:rPr>
              <a:pPr marL="0" indent="0" algn="ctr">
                <a:spcBef>
                  <a:spcPct val="0"/>
                </a:spcBef>
                <a:spcAft>
                  <a:spcPct val="0"/>
                </a:spcAft>
                <a:buNone/>
              </a:pPr>
              <a:t>20,9</a:t>
            </a:fld>
            <a:endParaRPr lang="el-GR" sz="1600" b="1" dirty="0">
              <a:solidFill>
                <a:schemeClr val="bg1"/>
              </a:solidFill>
              <a:latin typeface="+mn-lt"/>
              <a:cs typeface="+mn-cs"/>
            </a:endParaRPr>
          </a:p>
        </p:txBody>
      </p:sp>
      <p:sp>
        <p:nvSpPr>
          <p:cNvPr id="81" name="Rectangle 80" hidden="1">
            <a:extLst>
              <a:ext uri="{FF2B5EF4-FFF2-40B4-BE49-F238E27FC236}">
                <a16:creationId xmlns:a16="http://schemas.microsoft.com/office/drawing/2014/main" xmlns="" id="{5E498209-85AB-4E90-AA1E-A04259972C14}"/>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l-GR" sz="1200" kern="1200" dirty="0">
              <a:latin typeface="Helvetica Neue" panose="020B0604020202020204" charset="0"/>
            </a:endParaRPr>
          </a:p>
        </p:txBody>
      </p:sp>
      <p:sp>
        <p:nvSpPr>
          <p:cNvPr id="5" name="Rectangle 4">
            <a:extLst>
              <a:ext uri="{FF2B5EF4-FFF2-40B4-BE49-F238E27FC236}">
                <a16:creationId xmlns:a16="http://schemas.microsoft.com/office/drawing/2014/main" xmlns="" id="{A932BE13-89D1-478E-A4EE-D82CF7F47581}"/>
              </a:ext>
            </a:extLst>
          </p:cNvPr>
          <p:cNvSpPr/>
          <p:nvPr>
            <p:custDataLst>
              <p:tags r:id="rId7"/>
            </p:custDataLst>
          </p:nvPr>
        </p:nvSpPr>
        <p:spPr bwMode="auto">
          <a:xfrm>
            <a:off x="7277100" y="5018088"/>
            <a:ext cx="4119563" cy="577850"/>
          </a:xfrm>
          <a:prstGeom prst="rect">
            <a:avLst/>
          </a:prstGeom>
          <a:noFill/>
          <a:ln w="28575" cap="flat" cmpd="sng" algn="ctr">
            <a:noFill/>
            <a:prstDash val="solid"/>
            <a:miter lim="800000"/>
            <a:headEnd type="none" w="med" len="med"/>
            <a:tailEnd type="none" w="med" len="med"/>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86C1462D-9022-485A-9C18-385453ADDEEB}"/>
              </a:ext>
            </a:extLst>
          </p:cNvPr>
          <p:cNvSpPr/>
          <p:nvPr>
            <p:custDataLst>
              <p:tags r:id="rId8"/>
            </p:custDataLst>
          </p:nvPr>
        </p:nvSpPr>
        <p:spPr bwMode="auto">
          <a:xfrm>
            <a:off x="7348538" y="5094288"/>
            <a:ext cx="250825" cy="187325"/>
          </a:xfrm>
          <a:prstGeom prst="rect">
            <a:avLst/>
          </a:prstGeom>
          <a:solidFill>
            <a:schemeClr val="accent1"/>
          </a:solidFill>
          <a:ln w="2857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a:extLst>
              <a:ext uri="{FF2B5EF4-FFF2-40B4-BE49-F238E27FC236}">
                <a16:creationId xmlns:a16="http://schemas.microsoft.com/office/drawing/2014/main" xmlns="" id="{FB49445D-674F-4117-AE44-3F18AEC0618F}"/>
              </a:ext>
            </a:extLst>
          </p:cNvPr>
          <p:cNvSpPr/>
          <p:nvPr>
            <p:custDataLst>
              <p:tags r:id="rId9"/>
            </p:custDataLst>
          </p:nvPr>
        </p:nvSpPr>
        <p:spPr bwMode="auto">
          <a:xfrm>
            <a:off x="7348538" y="5337175"/>
            <a:ext cx="250825" cy="187325"/>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Text Placeholder 2">
            <a:extLst>
              <a:ext uri="{FF2B5EF4-FFF2-40B4-BE49-F238E27FC236}">
                <a16:creationId xmlns:a16="http://schemas.microsoft.com/office/drawing/2014/main" xmlns="" id="{2457ADE1-6A10-49D9-8273-2C1B328C628E}"/>
              </a:ext>
            </a:extLst>
          </p:cNvPr>
          <p:cNvSpPr>
            <a:spLocks noGrp="1"/>
          </p:cNvSpPr>
          <p:nvPr>
            <p:custDataLst>
              <p:tags r:id="rId10"/>
            </p:custDataLst>
          </p:nvPr>
        </p:nvSpPr>
        <p:spPr bwMode="auto">
          <a:xfrm>
            <a:off x="7650163" y="5089525"/>
            <a:ext cx="3675063" cy="192088"/>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l-GR" altLang="en-US" sz="1400" dirty="0" err="1" smtClean="0">
                <a:latin typeface="+mn-lt"/>
                <a:cs typeface="+mn-cs"/>
              </a:rPr>
              <a:t>Ενωσιακή</a:t>
            </a:r>
            <a:r>
              <a:rPr lang="el-GR" altLang="en-US" sz="1400" dirty="0" smtClean="0">
                <a:latin typeface="+mn-lt"/>
                <a:cs typeface="+mn-cs"/>
              </a:rPr>
              <a:t> Συμμετοχή ΕΤΠΑ, </a:t>
            </a:r>
            <a:r>
              <a:rPr lang="en-US" altLang="en-US" sz="1400" dirty="0" smtClean="0">
                <a:latin typeface="+mn-lt"/>
                <a:cs typeface="+mn-cs"/>
              </a:rPr>
              <a:t>T</a:t>
            </a:r>
            <a:r>
              <a:rPr lang="el-GR" altLang="en-US" sz="1400" dirty="0" smtClean="0">
                <a:latin typeface="+mn-lt"/>
                <a:cs typeface="+mn-cs"/>
              </a:rPr>
              <a:t>Σ, ΕΚΤ+, ΤΔΜ, ΕΤΘΑΥ</a:t>
            </a:r>
            <a:endParaRPr lang="el-GR" sz="1400" dirty="0">
              <a:latin typeface="+mn-lt"/>
              <a:cs typeface="+mn-cs"/>
            </a:endParaRPr>
          </a:p>
        </p:txBody>
      </p:sp>
      <p:sp>
        <p:nvSpPr>
          <p:cNvPr id="90" name="Text Placeholder 2">
            <a:extLst>
              <a:ext uri="{FF2B5EF4-FFF2-40B4-BE49-F238E27FC236}">
                <a16:creationId xmlns:a16="http://schemas.microsoft.com/office/drawing/2014/main" xmlns="" id="{D565AE27-FA8C-46DA-8E73-B1C230453232}"/>
              </a:ext>
            </a:extLst>
          </p:cNvPr>
          <p:cNvSpPr>
            <a:spLocks noGrp="1"/>
          </p:cNvSpPr>
          <p:nvPr>
            <p:custDataLst>
              <p:tags r:id="rId11"/>
            </p:custDataLst>
          </p:nvPr>
        </p:nvSpPr>
        <p:spPr bwMode="auto">
          <a:xfrm>
            <a:off x="7650163" y="5332413"/>
            <a:ext cx="1411288" cy="192088"/>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ADA9D9F-0B3F-4EA0-AD60-34E9D5D7D209}" type="datetime'''''Ε''θ''ν''ι''κ''''''''''''ή Συ''ν''εισ''''φορ''ά'''''''''''">
              <a:rPr lang="el-GR" altLang="en-US" sz="1400" smtClean="0">
                <a:latin typeface="+mn-lt"/>
                <a:cs typeface="+mn-cs"/>
              </a:rPr>
              <a:pPr marL="0" indent="0">
                <a:spcBef>
                  <a:spcPct val="0"/>
                </a:spcBef>
                <a:spcAft>
                  <a:spcPct val="0"/>
                </a:spcAft>
                <a:buNone/>
              </a:pPr>
              <a:t>Εθνική Συνεισφορά</a:t>
            </a:fld>
            <a:endParaRPr lang="el-GR" sz="1400" dirty="0">
              <a:latin typeface="+mn-lt"/>
              <a:cs typeface="+mn-cs"/>
            </a:endParaRPr>
          </a:p>
        </p:txBody>
      </p:sp>
      <p:sp>
        <p:nvSpPr>
          <p:cNvPr id="26" name="Google Shape;703;p5">
            <a:extLst>
              <a:ext uri="{FF2B5EF4-FFF2-40B4-BE49-F238E27FC236}">
                <a16:creationId xmlns:a16="http://schemas.microsoft.com/office/drawing/2014/main" xmlns="" id="{BCA84146-4A84-4B42-9C99-2233728C6DD6}"/>
              </a:ext>
            </a:extLst>
          </p:cNvPr>
          <p:cNvSpPr/>
          <p:nvPr/>
        </p:nvSpPr>
        <p:spPr>
          <a:xfrm>
            <a:off x="430494" y="1610734"/>
            <a:ext cx="5794036" cy="44961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n-US" sz="2000" b="1" kern="1200" dirty="0">
              <a:solidFill>
                <a:prstClr val="white"/>
              </a:solidFill>
            </a:endParaRPr>
          </a:p>
          <a:p>
            <a:pPr>
              <a:buClrTx/>
            </a:pPr>
            <a:r>
              <a:rPr lang="el-GR" sz="3000" b="1" kern="1200" dirty="0">
                <a:solidFill>
                  <a:schemeClr val="bg1"/>
                </a:solidFill>
              </a:rPr>
              <a:t>€ </a:t>
            </a:r>
            <a:r>
              <a:rPr lang="el-GR" sz="3000" b="1" kern="1200" dirty="0" smtClean="0">
                <a:solidFill>
                  <a:schemeClr val="bg1"/>
                </a:solidFill>
              </a:rPr>
              <a:t>26,</a:t>
            </a:r>
            <a:r>
              <a:rPr lang="en-US" sz="3000" b="1" kern="1200" dirty="0" smtClean="0">
                <a:solidFill>
                  <a:schemeClr val="bg1"/>
                </a:solidFill>
              </a:rPr>
              <a:t>2</a:t>
            </a:r>
            <a:r>
              <a:rPr lang="el-GR" sz="3000" b="1" kern="1200" dirty="0" smtClean="0">
                <a:solidFill>
                  <a:schemeClr val="bg1"/>
                </a:solidFill>
              </a:rPr>
              <a:t> </a:t>
            </a:r>
            <a:r>
              <a:rPr lang="el-GR" sz="3000" b="1" kern="1200" dirty="0">
                <a:solidFill>
                  <a:schemeClr val="bg1"/>
                </a:solidFill>
              </a:rPr>
              <a:t>δισ. </a:t>
            </a:r>
            <a:r>
              <a:rPr lang="el-GR" sz="1800" b="1" kern="1200" dirty="0">
                <a:solidFill>
                  <a:schemeClr val="bg1"/>
                </a:solidFill>
              </a:rPr>
              <a:t>Δημόσια Δαπάνη </a:t>
            </a:r>
            <a:r>
              <a:rPr lang="el-GR" sz="1600" b="1" kern="1200" dirty="0">
                <a:solidFill>
                  <a:schemeClr val="bg1"/>
                </a:solidFill>
              </a:rPr>
              <a:t>εκ των οποίων</a:t>
            </a:r>
            <a:r>
              <a:rPr lang="en-US" sz="1600" b="1" kern="1200" dirty="0">
                <a:solidFill>
                  <a:schemeClr val="bg1"/>
                </a:solidFill>
              </a:rPr>
              <a:t>:</a:t>
            </a:r>
          </a:p>
          <a:p>
            <a:pPr>
              <a:buClrTx/>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€ 20,9 δισ. </a:t>
            </a:r>
            <a:r>
              <a:rPr lang="el-GR" sz="1600" b="1" kern="1200" dirty="0" err="1">
                <a:solidFill>
                  <a:schemeClr val="bg1"/>
                </a:solidFill>
              </a:rPr>
              <a:t>Ενωσιακή</a:t>
            </a:r>
            <a:r>
              <a:rPr lang="el-GR" sz="1600" b="1" kern="1200" dirty="0">
                <a:solidFill>
                  <a:schemeClr val="bg1"/>
                </a:solidFill>
              </a:rPr>
              <a:t> Συμμετοχή </a:t>
            </a:r>
          </a:p>
          <a:p>
            <a:pPr marL="271463">
              <a:buClrTx/>
            </a:pPr>
            <a:r>
              <a:rPr lang="el-GR" sz="1600" kern="1200" dirty="0">
                <a:solidFill>
                  <a:schemeClr val="bg1"/>
                </a:solidFill>
              </a:rPr>
              <a:t>Ευρωπαϊκό Ταμείο Περιφερειακής Ανάπτυξης (ΕΤΠΑ), Ταμείο Συνοχής (ΤΣ), Ευρωπαϊκό Κοινωνικό Ταμείο (ΕΚΤ+), Ταμείο Δίκαιης Μετάβασης (ΤΔΜ) και Ευρωπαϊκό Ταμείο Θάλασσας, Αλιείας και Υδατοκαλλιέργειας (ΕΤΘΑΥ)</a:t>
            </a:r>
          </a:p>
          <a:p>
            <a:pPr marL="285750" indent="-285750">
              <a:buClrTx/>
              <a:buFont typeface="Wingdings" panose="05000000000000000000" pitchFamily="2" charset="2"/>
              <a:buChar char="ü"/>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€ 5,3 δισ. </a:t>
            </a:r>
            <a:r>
              <a:rPr lang="el-GR" sz="1600" b="1" kern="1200" dirty="0">
                <a:solidFill>
                  <a:schemeClr val="bg1"/>
                </a:solidFill>
              </a:rPr>
              <a:t>Εθνική Συνεισφορά</a:t>
            </a: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l-GR" sz="1600" b="1" kern="1200" dirty="0">
              <a:solidFill>
                <a:prstClr val="white"/>
              </a:solidFill>
            </a:endParaRPr>
          </a:p>
        </p:txBody>
      </p:sp>
      <p:sp>
        <p:nvSpPr>
          <p:cNvPr id="27" name="Rectangle: Diagonal Corners Snipped 26">
            <a:extLst>
              <a:ext uri="{FF2B5EF4-FFF2-40B4-BE49-F238E27FC236}">
                <a16:creationId xmlns:a16="http://schemas.microsoft.com/office/drawing/2014/main" xmlns="" id="{A3D8BDE0-2217-4935-B64F-3775EFFE5D3D}"/>
              </a:ext>
            </a:extLst>
          </p:cNvPr>
          <p:cNvSpPr/>
          <p:nvPr/>
        </p:nvSpPr>
        <p:spPr>
          <a:xfrm>
            <a:off x="273068" y="1132405"/>
            <a:ext cx="2951684" cy="721387"/>
          </a:xfrm>
          <a:prstGeom prst="snip2DiagRect">
            <a:avLst/>
          </a:prstGeom>
          <a:solidFill>
            <a:schemeClr val="accent4"/>
          </a:solidFill>
          <a:ln>
            <a:noFill/>
          </a:ln>
        </p:spPr>
        <p:txBody>
          <a:bodyPr spcFirstLastPara="1" wrap="square" lIns="62335" tIns="31159" rIns="62335" bIns="31159" anchor="ctr" anchorCtr="0">
            <a:noAutofit/>
          </a:bodyPr>
          <a:lstStyle/>
          <a:p>
            <a:pPr lvl="0">
              <a:defRPr/>
            </a:pPr>
            <a:r>
              <a:rPr lang="el-GR" sz="1600" b="1" dirty="0">
                <a:solidFill>
                  <a:prstClr val="white"/>
                </a:solidFill>
                <a:sym typeface="Georgia"/>
              </a:rPr>
              <a:t>Συνολικοί διαθέσιμοι πόροι</a:t>
            </a:r>
            <a:endPar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grpSp>
        <p:nvGrpSpPr>
          <p:cNvPr id="28" name="Group 27">
            <a:extLst>
              <a:ext uri="{FF2B5EF4-FFF2-40B4-BE49-F238E27FC236}">
                <a16:creationId xmlns:a16="http://schemas.microsoft.com/office/drawing/2014/main" xmlns="" id="{A2F46BEE-A63C-4087-A980-F684EC8C562D}"/>
              </a:ext>
            </a:extLst>
          </p:cNvPr>
          <p:cNvGrpSpPr/>
          <p:nvPr/>
        </p:nvGrpSpPr>
        <p:grpSpPr>
          <a:xfrm>
            <a:off x="5144877" y="1853792"/>
            <a:ext cx="776296" cy="706052"/>
            <a:chOff x="4961286" y="1763825"/>
            <a:chExt cx="864000" cy="775152"/>
          </a:xfrm>
          <a:solidFill>
            <a:schemeClr val="bg1"/>
          </a:solidFill>
        </p:grpSpPr>
        <p:sp>
          <p:nvSpPr>
            <p:cNvPr id="29" name="Freeform 30">
              <a:extLst>
                <a:ext uri="{FF2B5EF4-FFF2-40B4-BE49-F238E27FC236}">
                  <a16:creationId xmlns:a16="http://schemas.microsoft.com/office/drawing/2014/main" xmlns="" id="{C1015EB2-66D0-4993-91EB-7DB7400782A6}"/>
                </a:ext>
              </a:extLst>
            </p:cNvPr>
            <p:cNvSpPr>
              <a:spLocks noEditPoints="1"/>
            </p:cNvSpPr>
            <p:nvPr/>
          </p:nvSpPr>
          <p:spPr bwMode="auto">
            <a:xfrm>
              <a:off x="4961286" y="1763825"/>
              <a:ext cx="864000" cy="775152"/>
            </a:xfrm>
            <a:custGeom>
              <a:avLst/>
              <a:gdLst>
                <a:gd name="T0" fmla="*/ 0 w 266"/>
                <a:gd name="T1" fmla="*/ 0 h 266"/>
                <a:gd name="T2" fmla="*/ 0 w 266"/>
                <a:gd name="T3" fmla="*/ 266 h 266"/>
                <a:gd name="T4" fmla="*/ 266 w 266"/>
                <a:gd name="T5" fmla="*/ 266 h 266"/>
                <a:gd name="T6" fmla="*/ 266 w 266"/>
                <a:gd name="T7" fmla="*/ 0 h 266"/>
                <a:gd name="T8" fmla="*/ 0 w 266"/>
                <a:gd name="T9" fmla="*/ 0 h 266"/>
                <a:gd name="T10" fmla="*/ 127 w 266"/>
                <a:gd name="T11" fmla="*/ 254 h 266"/>
                <a:gd name="T12" fmla="*/ 11 w 266"/>
                <a:gd name="T13" fmla="*/ 254 h 266"/>
                <a:gd name="T14" fmla="*/ 11 w 266"/>
                <a:gd name="T15" fmla="*/ 11 h 266"/>
                <a:gd name="T16" fmla="*/ 255 w 266"/>
                <a:gd name="T17" fmla="*/ 11 h 266"/>
                <a:gd name="T18" fmla="*/ 255 w 266"/>
                <a:gd name="T19" fmla="*/ 254 h 266"/>
                <a:gd name="T20" fmla="*/ 138 w 266"/>
                <a:gd name="T21" fmla="*/ 254 h 266"/>
                <a:gd name="T22" fmla="*/ 127 w 266"/>
                <a:gd name="T23" fmla="*/ 25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266">
                  <a:moveTo>
                    <a:pt x="0" y="0"/>
                  </a:moveTo>
                  <a:lnTo>
                    <a:pt x="0" y="266"/>
                  </a:lnTo>
                  <a:lnTo>
                    <a:pt x="266" y="266"/>
                  </a:lnTo>
                  <a:lnTo>
                    <a:pt x="266" y="0"/>
                  </a:lnTo>
                  <a:lnTo>
                    <a:pt x="0" y="0"/>
                  </a:lnTo>
                  <a:close/>
                  <a:moveTo>
                    <a:pt x="127" y="254"/>
                  </a:moveTo>
                  <a:lnTo>
                    <a:pt x="11" y="254"/>
                  </a:lnTo>
                  <a:lnTo>
                    <a:pt x="11" y="11"/>
                  </a:lnTo>
                  <a:lnTo>
                    <a:pt x="255" y="11"/>
                  </a:lnTo>
                  <a:lnTo>
                    <a:pt x="255" y="254"/>
                  </a:lnTo>
                  <a:lnTo>
                    <a:pt x="138" y="254"/>
                  </a:lnTo>
                  <a:lnTo>
                    <a:pt x="127" y="254"/>
                  </a:lnTo>
                  <a:close/>
                </a:path>
              </a:pathLst>
            </a:custGeom>
            <a:grpFill/>
            <a:ln>
              <a:noFill/>
            </a:ln>
          </p:spPr>
          <p:txBody>
            <a:bodyPr vert="horz" wrap="square" lIns="114300" tIns="57150" rIns="114300" bIns="57150" numCol="1" anchor="t" anchorCtr="0" compatLnSpc="1">
              <a:prstTxWarp prst="textNoShape">
                <a:avLst/>
              </a:prstTxWarp>
            </a:bodyPr>
            <a:lstStyle/>
            <a:p>
              <a:pPr defTabSz="1143000">
                <a:buClrTx/>
              </a:pPr>
              <a:endParaRPr lang="en-US" sz="2250" kern="1200">
                <a:ea typeface="+mn-ea"/>
                <a:cs typeface="+mn-cs"/>
              </a:endParaRPr>
            </a:p>
          </p:txBody>
        </p:sp>
        <p:grpSp>
          <p:nvGrpSpPr>
            <p:cNvPr id="30" name="Group 243">
              <a:extLst>
                <a:ext uri="{FF2B5EF4-FFF2-40B4-BE49-F238E27FC236}">
                  <a16:creationId xmlns:a16="http://schemas.microsoft.com/office/drawing/2014/main" xmlns="" id="{B2F9011F-7C01-4C4E-B71A-187F4A96F9E6}"/>
                </a:ext>
              </a:extLst>
            </p:cNvPr>
            <p:cNvGrpSpPr>
              <a:grpSpLocks/>
            </p:cNvGrpSpPr>
            <p:nvPr/>
          </p:nvGrpSpPr>
          <p:grpSpPr bwMode="auto">
            <a:xfrm>
              <a:off x="5182647" y="1935086"/>
              <a:ext cx="459908" cy="428386"/>
              <a:chOff x="3942" y="1627"/>
              <a:chExt cx="503" cy="469"/>
            </a:xfrm>
            <a:grpFill/>
          </p:grpSpPr>
          <p:sp>
            <p:nvSpPr>
              <p:cNvPr id="31" name="AutoShape 244">
                <a:extLst>
                  <a:ext uri="{FF2B5EF4-FFF2-40B4-BE49-F238E27FC236}">
                    <a16:creationId xmlns:a16="http://schemas.microsoft.com/office/drawing/2014/main" xmlns="" id="{00FE698E-2904-4204-A105-CE80BE3EA2EB}"/>
                  </a:ext>
                </a:extLst>
              </p:cNvPr>
              <p:cNvSpPr>
                <a:spLocks noChangeArrowheads="1"/>
              </p:cNvSpPr>
              <p:nvPr/>
            </p:nvSpPr>
            <p:spPr bwMode="auto">
              <a:xfrm rot="16200000">
                <a:off x="3976" y="1627"/>
                <a:ext cx="469" cy="4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159 h 21600"/>
                </a:gdLst>
                <a:ahLst/>
                <a:cxnLst>
                  <a:cxn ang="T8">
                    <a:pos x="T0" y="T1"/>
                  </a:cxn>
                  <a:cxn ang="T9">
                    <a:pos x="T2" y="T3"/>
                  </a:cxn>
                  <a:cxn ang="T10">
                    <a:pos x="T4" y="T5"/>
                  </a:cxn>
                  <a:cxn ang="T11">
                    <a:pos x="T6" y="T7"/>
                  </a:cxn>
                </a:cxnLst>
                <a:rect l="T12" t="T13" r="T14" b="T15"/>
                <a:pathLst>
                  <a:path w="21600" h="21600">
                    <a:moveTo>
                      <a:pt x="3500" y="13723"/>
                    </a:moveTo>
                    <a:cubicBezTo>
                      <a:pt x="3128" y="12793"/>
                      <a:pt x="2937" y="11801"/>
                      <a:pt x="2937" y="10800"/>
                    </a:cubicBezTo>
                    <a:cubicBezTo>
                      <a:pt x="2937" y="6457"/>
                      <a:pt x="6457" y="2937"/>
                      <a:pt x="10800" y="2937"/>
                    </a:cubicBezTo>
                    <a:cubicBezTo>
                      <a:pt x="15142" y="2937"/>
                      <a:pt x="18663" y="6457"/>
                      <a:pt x="18663" y="10800"/>
                    </a:cubicBezTo>
                    <a:cubicBezTo>
                      <a:pt x="18663" y="11801"/>
                      <a:pt x="18471" y="12793"/>
                      <a:pt x="18099" y="13723"/>
                    </a:cubicBezTo>
                    <a:lnTo>
                      <a:pt x="20825" y="14815"/>
                    </a:lnTo>
                    <a:cubicBezTo>
                      <a:pt x="21337" y="13538"/>
                      <a:pt x="21600" y="12175"/>
                      <a:pt x="21600" y="10800"/>
                    </a:cubicBezTo>
                    <a:cubicBezTo>
                      <a:pt x="21600" y="4835"/>
                      <a:pt x="16764" y="0"/>
                      <a:pt x="10800" y="0"/>
                    </a:cubicBezTo>
                    <a:cubicBezTo>
                      <a:pt x="4835" y="0"/>
                      <a:pt x="0" y="4835"/>
                      <a:pt x="0" y="10800"/>
                    </a:cubicBezTo>
                    <a:cubicBezTo>
                      <a:pt x="-1" y="12175"/>
                      <a:pt x="262" y="13538"/>
                      <a:pt x="774" y="14815"/>
                    </a:cubicBezTo>
                    <a:close/>
                  </a:path>
                </a:pathLst>
              </a:custGeom>
              <a:grpFill/>
              <a:ln w="9525">
                <a:noFill/>
                <a:miter lim="800000"/>
                <a:headEnd/>
                <a:tailEnd/>
              </a:ln>
            </p:spPr>
            <p:txBody>
              <a:bodyPr wrap="none" anchor="ctr"/>
              <a:lstStyle/>
              <a:p>
                <a:endParaRPr lang="en-GB" dirty="0"/>
              </a:p>
            </p:txBody>
          </p:sp>
          <p:sp>
            <p:nvSpPr>
              <p:cNvPr id="32" name="Rectangle 245">
                <a:extLst>
                  <a:ext uri="{FF2B5EF4-FFF2-40B4-BE49-F238E27FC236}">
                    <a16:creationId xmlns:a16="http://schemas.microsoft.com/office/drawing/2014/main" xmlns="" id="{1A3BA996-C92F-4122-9759-695E63E6568A}"/>
                  </a:ext>
                </a:extLst>
              </p:cNvPr>
              <p:cNvSpPr>
                <a:spLocks noChangeArrowheads="1"/>
              </p:cNvSpPr>
              <p:nvPr/>
            </p:nvSpPr>
            <p:spPr bwMode="auto">
              <a:xfrm>
                <a:off x="3942" y="1889"/>
                <a:ext cx="292" cy="45"/>
              </a:xfrm>
              <a:prstGeom prst="rect">
                <a:avLst/>
              </a:prstGeom>
              <a:grpFill/>
              <a:ln w="9525">
                <a:noFill/>
                <a:miter lim="800000"/>
                <a:headEnd/>
                <a:tailEnd/>
              </a:ln>
            </p:spPr>
            <p:txBody>
              <a:bodyPr wrap="none" anchor="ctr"/>
              <a:lstStyle/>
              <a:p>
                <a:endParaRPr lang="en-US"/>
              </a:p>
            </p:txBody>
          </p:sp>
          <p:sp>
            <p:nvSpPr>
              <p:cNvPr id="33" name="Rectangle 246">
                <a:extLst>
                  <a:ext uri="{FF2B5EF4-FFF2-40B4-BE49-F238E27FC236}">
                    <a16:creationId xmlns:a16="http://schemas.microsoft.com/office/drawing/2014/main" xmlns="" id="{916E3B48-D8A9-4A4A-B84B-270161CF7BAC}"/>
                  </a:ext>
                </a:extLst>
              </p:cNvPr>
              <p:cNvSpPr>
                <a:spLocks noChangeArrowheads="1"/>
              </p:cNvSpPr>
              <p:nvPr/>
            </p:nvSpPr>
            <p:spPr bwMode="auto">
              <a:xfrm>
                <a:off x="3943" y="1806"/>
                <a:ext cx="292" cy="45"/>
              </a:xfrm>
              <a:prstGeom prst="rect">
                <a:avLst/>
              </a:prstGeom>
              <a:grpFill/>
              <a:ln w="9525">
                <a:noFill/>
                <a:miter lim="800000"/>
                <a:headEnd/>
                <a:tailEnd/>
              </a:ln>
            </p:spPr>
            <p:txBody>
              <a:bodyPr wrap="none" anchor="ctr"/>
              <a:lstStyle/>
              <a:p>
                <a:endParaRPr lang="en-US"/>
              </a:p>
            </p:txBody>
          </p:sp>
        </p:grpSp>
      </p:grpSp>
      <p:sp>
        <p:nvSpPr>
          <p:cNvPr id="34" name="Google Shape;1111;p22">
            <a:extLst>
              <a:ext uri="{FF2B5EF4-FFF2-40B4-BE49-F238E27FC236}">
                <a16:creationId xmlns:a16="http://schemas.microsoft.com/office/drawing/2014/main" xmlns="" id="{FB925BAF-71D7-4C37-A9B2-A8728C8657F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4</a:t>
            </a:fld>
            <a:endParaRPr lang="el-GR" sz="1000">
              <a:solidFill>
                <a:schemeClr val="tx1"/>
              </a:solidFill>
              <a:latin typeface="Calibri "/>
            </a:endParaRPr>
          </a:p>
        </p:txBody>
      </p:sp>
    </p:spTree>
    <p:extLst>
      <p:ext uri="{BB962C8B-B14F-4D97-AF65-F5344CB8AC3E}">
        <p14:creationId xmlns:p14="http://schemas.microsoft.com/office/powerpoint/2010/main" xmlns="" val="165039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8" name="Rectangle 7">
            <a:extLst>
              <a:ext uri="{FF2B5EF4-FFF2-40B4-BE49-F238E27FC236}">
                <a16:creationId xmlns:a16="http://schemas.microsoft.com/office/drawing/2014/main" xmlns="" id="{2E97CFD7-D77B-4DFB-9CC1-552343EB340A}"/>
              </a:ext>
            </a:extLst>
          </p:cNvPr>
          <p:cNvSpPr/>
          <p:nvPr/>
        </p:nvSpPr>
        <p:spPr>
          <a:xfrm>
            <a:off x="646444" y="5228728"/>
            <a:ext cx="2481084"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9" name="TextBox 8">
            <a:extLst>
              <a:ext uri="{FF2B5EF4-FFF2-40B4-BE49-F238E27FC236}">
                <a16:creationId xmlns:a16="http://schemas.microsoft.com/office/drawing/2014/main" xmlns="" id="{47578496-9CEB-4E95-A9DA-F51FB73F1679}"/>
              </a:ext>
            </a:extLst>
          </p:cNvPr>
          <p:cNvSpPr txBox="1"/>
          <p:nvPr/>
        </p:nvSpPr>
        <p:spPr>
          <a:xfrm>
            <a:off x="1053025" y="5364076"/>
            <a:ext cx="2097233" cy="743793"/>
          </a:xfrm>
          <a:prstGeom prst="rect">
            <a:avLst/>
          </a:prstGeom>
          <a:noFill/>
        </p:spPr>
        <p:txBody>
          <a:bodyPr wrap="square" rtlCol="0" anchor="ctr">
            <a:spAutoFit/>
          </a:bodyPr>
          <a:lstStyle/>
          <a:p>
            <a:pPr algn="ctr">
              <a:spcAft>
                <a:spcPts val="600"/>
              </a:spcAft>
            </a:pPr>
            <a:r>
              <a:rPr lang="el-GR" sz="2400" b="1" baseline="30000" dirty="0">
                <a:latin typeface="+mn-lt"/>
              </a:rPr>
              <a:t>    </a:t>
            </a:r>
            <a:r>
              <a:rPr lang="el-GR" sz="2800" b="1" baseline="30000" dirty="0">
                <a:latin typeface="+mn-lt"/>
              </a:rPr>
              <a:t>30%</a:t>
            </a:r>
            <a:r>
              <a:rPr lang="el-GR" sz="2400" b="1" baseline="30000" dirty="0">
                <a:latin typeface="+mn-lt"/>
              </a:rPr>
              <a:t> </a:t>
            </a:r>
            <a:r>
              <a:rPr lang="el-GR" sz="1600" baseline="30000" dirty="0">
                <a:latin typeface="+mn-lt"/>
              </a:rPr>
              <a:t>των πόρων του </a:t>
            </a:r>
            <a:r>
              <a:rPr lang="el-GR" sz="1600" baseline="30000" dirty="0" smtClean="0">
                <a:latin typeface="+mn-lt"/>
              </a:rPr>
              <a:t>ΕΤΠΑ</a:t>
            </a:r>
            <a:endParaRPr lang="el-GR" sz="1600" baseline="30000" dirty="0">
              <a:latin typeface="+mn-lt"/>
            </a:endParaRPr>
          </a:p>
          <a:p>
            <a:pPr algn="ctr">
              <a:spcAft>
                <a:spcPts val="600"/>
              </a:spcAft>
            </a:pPr>
            <a:r>
              <a:rPr lang="el-GR" sz="2800" b="1" baseline="30000" dirty="0">
                <a:latin typeface="+mn-lt"/>
              </a:rPr>
              <a:t>37%</a:t>
            </a:r>
            <a:r>
              <a:rPr lang="el-GR" sz="1600" baseline="30000" dirty="0">
                <a:latin typeface="+mn-lt"/>
              </a:rPr>
              <a:t> των πόρων του ΤΣ</a:t>
            </a:r>
          </a:p>
        </p:txBody>
      </p:sp>
      <p:sp>
        <p:nvSpPr>
          <p:cNvPr id="12" name="Rectangle 11">
            <a:extLst>
              <a:ext uri="{FF2B5EF4-FFF2-40B4-BE49-F238E27FC236}">
                <a16:creationId xmlns:a16="http://schemas.microsoft.com/office/drawing/2014/main" xmlns="" id="{03602E88-8120-4862-8AFB-1BB0394625D5}"/>
              </a:ext>
            </a:extLst>
          </p:cNvPr>
          <p:cNvSpPr/>
          <p:nvPr/>
        </p:nvSpPr>
        <p:spPr>
          <a:xfrm>
            <a:off x="3382360" y="5243393"/>
            <a:ext cx="2382087"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4" name="Rectangle 13">
            <a:extLst>
              <a:ext uri="{FF2B5EF4-FFF2-40B4-BE49-F238E27FC236}">
                <a16:creationId xmlns:a16="http://schemas.microsoft.com/office/drawing/2014/main" xmlns="" id="{F428BC1D-7C91-49E4-8366-00DF46C1328E}"/>
              </a:ext>
            </a:extLst>
          </p:cNvPr>
          <p:cNvSpPr/>
          <p:nvPr/>
        </p:nvSpPr>
        <p:spPr>
          <a:xfrm>
            <a:off x="6073025" y="5237942"/>
            <a:ext cx="2528385"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5" name="TextBox 14">
            <a:extLst>
              <a:ext uri="{FF2B5EF4-FFF2-40B4-BE49-F238E27FC236}">
                <a16:creationId xmlns:a16="http://schemas.microsoft.com/office/drawing/2014/main" xmlns="" id="{CB33F5BA-21D6-42B0-B068-7F9C8ABE2BA6}"/>
              </a:ext>
            </a:extLst>
          </p:cNvPr>
          <p:cNvSpPr txBox="1"/>
          <p:nvPr/>
        </p:nvSpPr>
        <p:spPr>
          <a:xfrm>
            <a:off x="3843740" y="5516006"/>
            <a:ext cx="2131497" cy="379591"/>
          </a:xfrm>
          <a:prstGeom prst="rect">
            <a:avLst/>
          </a:prstGeom>
          <a:noFill/>
        </p:spPr>
        <p:txBody>
          <a:bodyPr wrap="square" rtlCol="0" anchor="ctr">
            <a:spAutoFit/>
          </a:bodyPr>
          <a:lstStyle/>
          <a:p>
            <a:pPr algn="ctr">
              <a:spcAft>
                <a:spcPts val="600"/>
              </a:spcAft>
            </a:pPr>
            <a:r>
              <a:rPr lang="el-GR" sz="2800" b="1" baseline="30000" dirty="0">
                <a:latin typeface="+mn-lt"/>
              </a:rPr>
              <a:t>28%</a:t>
            </a:r>
            <a:r>
              <a:rPr lang="el-GR" sz="2400" b="1" baseline="30000" dirty="0">
                <a:latin typeface="+mn-lt"/>
              </a:rPr>
              <a:t> </a:t>
            </a:r>
            <a:r>
              <a:rPr lang="el-GR" sz="1600" baseline="30000" dirty="0">
                <a:latin typeface="+mn-lt"/>
              </a:rPr>
              <a:t>των πόρων του ΕΚΤ+</a:t>
            </a:r>
            <a:endParaRPr lang="el-GR" sz="2400" baseline="30000" dirty="0">
              <a:latin typeface="+mn-lt"/>
            </a:endParaRPr>
          </a:p>
        </p:txBody>
      </p:sp>
      <p:sp>
        <p:nvSpPr>
          <p:cNvPr id="16" name="TextBox 15">
            <a:extLst>
              <a:ext uri="{FF2B5EF4-FFF2-40B4-BE49-F238E27FC236}">
                <a16:creationId xmlns:a16="http://schemas.microsoft.com/office/drawing/2014/main" xmlns="" id="{1299EF3D-707C-48FF-A1D0-7120B9E15AC6}"/>
              </a:ext>
            </a:extLst>
          </p:cNvPr>
          <p:cNvSpPr txBox="1"/>
          <p:nvPr/>
        </p:nvSpPr>
        <p:spPr>
          <a:xfrm>
            <a:off x="6520818" y="5515219"/>
            <a:ext cx="2254397" cy="379591"/>
          </a:xfrm>
          <a:prstGeom prst="rect">
            <a:avLst/>
          </a:prstGeom>
          <a:noFill/>
        </p:spPr>
        <p:txBody>
          <a:bodyPr wrap="square" rtlCol="0" anchor="ctr">
            <a:spAutoFit/>
          </a:bodyPr>
          <a:lstStyle/>
          <a:p>
            <a:pPr algn="ctr">
              <a:spcAft>
                <a:spcPts val="600"/>
              </a:spcAft>
            </a:pPr>
            <a:r>
              <a:rPr lang="el-GR" sz="2800" b="1" baseline="30000" dirty="0">
                <a:latin typeface="+mn-lt"/>
              </a:rPr>
              <a:t>8% </a:t>
            </a:r>
            <a:r>
              <a:rPr lang="el-GR" sz="1600" baseline="30000" dirty="0">
                <a:latin typeface="+mn-lt"/>
              </a:rPr>
              <a:t>των πόρων του ταμείου</a:t>
            </a:r>
            <a:endParaRPr lang="el-GR" sz="2400" baseline="30000" dirty="0">
              <a:latin typeface="+mn-lt"/>
            </a:endParaRPr>
          </a:p>
        </p:txBody>
      </p:sp>
      <p:sp>
        <p:nvSpPr>
          <p:cNvPr id="18" name="Rectangle 17">
            <a:extLst>
              <a:ext uri="{FF2B5EF4-FFF2-40B4-BE49-F238E27FC236}">
                <a16:creationId xmlns:a16="http://schemas.microsoft.com/office/drawing/2014/main" xmlns="" id="{098B1815-BE4D-4A28-9D49-7B04207F3907}"/>
              </a:ext>
            </a:extLst>
          </p:cNvPr>
          <p:cNvSpPr/>
          <p:nvPr/>
        </p:nvSpPr>
        <p:spPr>
          <a:xfrm>
            <a:off x="8873003" y="5166672"/>
            <a:ext cx="2575420" cy="9951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9" name="TextBox 18">
            <a:extLst>
              <a:ext uri="{FF2B5EF4-FFF2-40B4-BE49-F238E27FC236}">
                <a16:creationId xmlns:a16="http://schemas.microsoft.com/office/drawing/2014/main" xmlns="" id="{05276032-D956-44B0-9ACB-9C23B05AC6E1}"/>
              </a:ext>
            </a:extLst>
          </p:cNvPr>
          <p:cNvSpPr txBox="1"/>
          <p:nvPr/>
        </p:nvSpPr>
        <p:spPr>
          <a:xfrm>
            <a:off x="9353850" y="5476844"/>
            <a:ext cx="2254397" cy="379591"/>
          </a:xfrm>
          <a:prstGeom prst="rect">
            <a:avLst/>
          </a:prstGeom>
          <a:noFill/>
        </p:spPr>
        <p:txBody>
          <a:bodyPr wrap="square" rtlCol="0" anchor="ctr">
            <a:spAutoFit/>
          </a:bodyPr>
          <a:lstStyle/>
          <a:p>
            <a:pPr lvl="0" algn="ctr">
              <a:spcAft>
                <a:spcPts val="600"/>
              </a:spcAft>
            </a:pPr>
            <a:r>
              <a:rPr lang="el-GR" sz="2800" b="1" baseline="30000" dirty="0">
                <a:solidFill>
                  <a:prstClr val="black"/>
                </a:solidFill>
                <a:latin typeface="+mn-lt"/>
              </a:rPr>
              <a:t>14%</a:t>
            </a:r>
            <a:r>
              <a:rPr lang="el-GR" sz="2400" b="1" baseline="30000" dirty="0">
                <a:solidFill>
                  <a:prstClr val="black"/>
                </a:solidFill>
                <a:latin typeface="+mn-lt"/>
              </a:rPr>
              <a:t> </a:t>
            </a:r>
            <a:r>
              <a:rPr lang="el-GR" sz="1600" baseline="30000" dirty="0">
                <a:solidFill>
                  <a:prstClr val="black"/>
                </a:solidFill>
                <a:latin typeface="+mn-lt"/>
              </a:rPr>
              <a:t>των πόρων του ταμείου</a:t>
            </a:r>
            <a:endParaRPr lang="el-GR" sz="2400" baseline="30000" dirty="0">
              <a:solidFill>
                <a:prstClr val="black"/>
              </a:solidFill>
              <a:latin typeface="+mn-lt"/>
            </a:endParaRPr>
          </a:p>
        </p:txBody>
      </p:sp>
      <p:grpSp>
        <p:nvGrpSpPr>
          <p:cNvPr id="20" name="Group 19">
            <a:extLst>
              <a:ext uri="{FF2B5EF4-FFF2-40B4-BE49-F238E27FC236}">
                <a16:creationId xmlns:a16="http://schemas.microsoft.com/office/drawing/2014/main" xmlns="" id="{4529EC50-2D48-4EBE-BEED-5C3EF7A70791}"/>
              </a:ext>
            </a:extLst>
          </p:cNvPr>
          <p:cNvGrpSpPr>
            <a:grpSpLocks noChangeAspect="1"/>
          </p:cNvGrpSpPr>
          <p:nvPr/>
        </p:nvGrpSpPr>
        <p:grpSpPr>
          <a:xfrm>
            <a:off x="3509053" y="5364354"/>
            <a:ext cx="522150" cy="522150"/>
            <a:chOff x="5794375" y="3784600"/>
            <a:chExt cx="420688" cy="420688"/>
          </a:xfrm>
          <a:solidFill>
            <a:schemeClr val="tx1"/>
          </a:solidFill>
        </p:grpSpPr>
        <p:sp>
          <p:nvSpPr>
            <p:cNvPr id="21" name="Freeform 105">
              <a:extLst>
                <a:ext uri="{FF2B5EF4-FFF2-40B4-BE49-F238E27FC236}">
                  <a16:creationId xmlns:a16="http://schemas.microsoft.com/office/drawing/2014/main" xmlns="" id="{01AC99B0-4407-4B5A-8027-A04376679A17}"/>
                </a:ext>
              </a:extLst>
            </p:cNvPr>
            <p:cNvSpPr>
              <a:spLocks noEditPoints="1"/>
            </p:cNvSpPr>
            <p:nvPr/>
          </p:nvSpPr>
          <p:spPr bwMode="auto">
            <a:xfrm>
              <a:off x="5794375" y="3784600"/>
              <a:ext cx="420688" cy="420688"/>
            </a:xfrm>
            <a:custGeom>
              <a:avLst/>
              <a:gdLst>
                <a:gd name="T0" fmla="*/ 0 w 192"/>
                <a:gd name="T1" fmla="*/ 192 h 192"/>
                <a:gd name="T2" fmla="*/ 192 w 192"/>
                <a:gd name="T3" fmla="*/ 0 h 192"/>
                <a:gd name="T4" fmla="*/ 153 w 192"/>
                <a:gd name="T5" fmla="*/ 133 h 192"/>
                <a:gd name="T6" fmla="*/ 166 w 192"/>
                <a:gd name="T7" fmla="*/ 82 h 192"/>
                <a:gd name="T8" fmla="*/ 126 w 192"/>
                <a:gd name="T9" fmla="*/ 65 h 192"/>
                <a:gd name="T10" fmla="*/ 113 w 192"/>
                <a:gd name="T11" fmla="*/ 71 h 192"/>
                <a:gd name="T12" fmla="*/ 119 w 192"/>
                <a:gd name="T13" fmla="*/ 76 h 192"/>
                <a:gd name="T14" fmla="*/ 149 w 192"/>
                <a:gd name="T15" fmla="*/ 73 h 192"/>
                <a:gd name="T16" fmla="*/ 158 w 192"/>
                <a:gd name="T17" fmla="*/ 125 h 192"/>
                <a:gd name="T18" fmla="*/ 146 w 192"/>
                <a:gd name="T19" fmla="*/ 184 h 192"/>
                <a:gd name="T20" fmla="*/ 129 w 192"/>
                <a:gd name="T21" fmla="*/ 125 h 192"/>
                <a:gd name="T22" fmla="*/ 89 w 192"/>
                <a:gd name="T23" fmla="*/ 114 h 192"/>
                <a:gd name="T24" fmla="*/ 62 w 192"/>
                <a:gd name="T25" fmla="*/ 129 h 192"/>
                <a:gd name="T26" fmla="*/ 89 w 192"/>
                <a:gd name="T27" fmla="*/ 144 h 192"/>
                <a:gd name="T28" fmla="*/ 121 w 192"/>
                <a:gd name="T29" fmla="*/ 133 h 192"/>
                <a:gd name="T30" fmla="*/ 71 w 192"/>
                <a:gd name="T31" fmla="*/ 184 h 192"/>
                <a:gd name="T32" fmla="*/ 63 w 192"/>
                <a:gd name="T33" fmla="*/ 139 h 192"/>
                <a:gd name="T34" fmla="*/ 47 w 192"/>
                <a:gd name="T35" fmla="*/ 184 h 192"/>
                <a:gd name="T36" fmla="*/ 34 w 192"/>
                <a:gd name="T37" fmla="*/ 125 h 192"/>
                <a:gd name="T38" fmla="*/ 43 w 192"/>
                <a:gd name="T39" fmla="*/ 73 h 192"/>
                <a:gd name="T40" fmla="*/ 76 w 192"/>
                <a:gd name="T41" fmla="*/ 82 h 192"/>
                <a:gd name="T42" fmla="*/ 114 w 192"/>
                <a:gd name="T43" fmla="*/ 99 h 192"/>
                <a:gd name="T44" fmla="*/ 109 w 192"/>
                <a:gd name="T45" fmla="*/ 115 h 192"/>
                <a:gd name="T46" fmla="*/ 109 w 192"/>
                <a:gd name="T47" fmla="*/ 75 h 192"/>
                <a:gd name="T48" fmla="*/ 114 w 192"/>
                <a:gd name="T49" fmla="*/ 91 h 192"/>
                <a:gd name="T50" fmla="*/ 83 w 192"/>
                <a:gd name="T51" fmla="*/ 82 h 192"/>
                <a:gd name="T52" fmla="*/ 43 w 192"/>
                <a:gd name="T53" fmla="*/ 65 h 192"/>
                <a:gd name="T54" fmla="*/ 26 w 192"/>
                <a:gd name="T55" fmla="*/ 133 h 192"/>
                <a:gd name="T56" fmla="*/ 39 w 192"/>
                <a:gd name="T57" fmla="*/ 184 h 192"/>
                <a:gd name="T58" fmla="*/ 8 w 192"/>
                <a:gd name="T59" fmla="*/ 8 h 192"/>
                <a:gd name="T60" fmla="*/ 184 w 192"/>
                <a:gd name="T61" fmla="*/ 184 h 192"/>
                <a:gd name="T62" fmla="*/ 153 w 192"/>
                <a:gd name="T6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53" y="133"/>
                  </a:moveTo>
                  <a:cubicBezTo>
                    <a:pt x="166" y="133"/>
                    <a:pt x="166" y="133"/>
                    <a:pt x="166" y="133"/>
                  </a:cubicBezTo>
                  <a:cubicBezTo>
                    <a:pt x="166" y="82"/>
                    <a:pt x="166" y="82"/>
                    <a:pt x="166" y="82"/>
                  </a:cubicBezTo>
                  <a:cubicBezTo>
                    <a:pt x="166" y="73"/>
                    <a:pt x="158" y="65"/>
                    <a:pt x="149" y="65"/>
                  </a:cubicBezTo>
                  <a:cubicBezTo>
                    <a:pt x="126" y="65"/>
                    <a:pt x="126" y="65"/>
                    <a:pt x="126" y="65"/>
                  </a:cubicBezTo>
                  <a:cubicBezTo>
                    <a:pt x="121" y="65"/>
                    <a:pt x="116" y="67"/>
                    <a:pt x="113" y="71"/>
                  </a:cubicBezTo>
                  <a:cubicBezTo>
                    <a:pt x="113" y="71"/>
                    <a:pt x="113" y="71"/>
                    <a:pt x="113" y="71"/>
                  </a:cubicBezTo>
                  <a:cubicBezTo>
                    <a:pt x="119" y="76"/>
                    <a:pt x="119" y="76"/>
                    <a:pt x="119" y="76"/>
                  </a:cubicBezTo>
                  <a:cubicBezTo>
                    <a:pt x="119" y="76"/>
                    <a:pt x="119" y="76"/>
                    <a:pt x="119" y="76"/>
                  </a:cubicBezTo>
                  <a:cubicBezTo>
                    <a:pt x="121" y="74"/>
                    <a:pt x="123" y="73"/>
                    <a:pt x="126" y="73"/>
                  </a:cubicBezTo>
                  <a:cubicBezTo>
                    <a:pt x="149" y="73"/>
                    <a:pt x="149" y="73"/>
                    <a:pt x="149" y="73"/>
                  </a:cubicBezTo>
                  <a:cubicBezTo>
                    <a:pt x="154" y="73"/>
                    <a:pt x="158" y="77"/>
                    <a:pt x="158" y="82"/>
                  </a:cubicBezTo>
                  <a:cubicBezTo>
                    <a:pt x="158" y="125"/>
                    <a:pt x="158" y="125"/>
                    <a:pt x="158" y="125"/>
                  </a:cubicBezTo>
                  <a:cubicBezTo>
                    <a:pt x="146" y="125"/>
                    <a:pt x="146" y="125"/>
                    <a:pt x="146" y="125"/>
                  </a:cubicBezTo>
                  <a:cubicBezTo>
                    <a:pt x="146" y="184"/>
                    <a:pt x="146" y="184"/>
                    <a:pt x="146" y="184"/>
                  </a:cubicBezTo>
                  <a:cubicBezTo>
                    <a:pt x="129" y="184"/>
                    <a:pt x="129" y="184"/>
                    <a:pt x="129" y="184"/>
                  </a:cubicBezTo>
                  <a:cubicBezTo>
                    <a:pt x="129" y="125"/>
                    <a:pt x="129" y="125"/>
                    <a:pt x="129" y="125"/>
                  </a:cubicBezTo>
                  <a:cubicBezTo>
                    <a:pt x="78" y="125"/>
                    <a:pt x="78" y="125"/>
                    <a:pt x="78" y="125"/>
                  </a:cubicBezTo>
                  <a:cubicBezTo>
                    <a:pt x="89" y="114"/>
                    <a:pt x="89" y="114"/>
                    <a:pt x="89" y="114"/>
                  </a:cubicBezTo>
                  <a:cubicBezTo>
                    <a:pt x="83" y="108"/>
                    <a:pt x="83" y="108"/>
                    <a:pt x="83" y="108"/>
                  </a:cubicBezTo>
                  <a:cubicBezTo>
                    <a:pt x="62" y="129"/>
                    <a:pt x="62" y="129"/>
                    <a:pt x="62" y="129"/>
                  </a:cubicBezTo>
                  <a:cubicBezTo>
                    <a:pt x="83" y="149"/>
                    <a:pt x="83" y="149"/>
                    <a:pt x="83" y="149"/>
                  </a:cubicBezTo>
                  <a:cubicBezTo>
                    <a:pt x="89" y="144"/>
                    <a:pt x="89" y="144"/>
                    <a:pt x="89" y="144"/>
                  </a:cubicBezTo>
                  <a:cubicBezTo>
                    <a:pt x="78" y="133"/>
                    <a:pt x="78" y="133"/>
                    <a:pt x="78" y="133"/>
                  </a:cubicBezTo>
                  <a:cubicBezTo>
                    <a:pt x="121" y="133"/>
                    <a:pt x="121" y="133"/>
                    <a:pt x="121" y="133"/>
                  </a:cubicBezTo>
                  <a:cubicBezTo>
                    <a:pt x="121" y="184"/>
                    <a:pt x="121" y="184"/>
                    <a:pt x="121" y="184"/>
                  </a:cubicBezTo>
                  <a:cubicBezTo>
                    <a:pt x="71" y="184"/>
                    <a:pt x="71" y="184"/>
                    <a:pt x="71" y="184"/>
                  </a:cubicBezTo>
                  <a:cubicBezTo>
                    <a:pt x="71" y="146"/>
                    <a:pt x="71" y="146"/>
                    <a:pt x="71" y="146"/>
                  </a:cubicBezTo>
                  <a:cubicBezTo>
                    <a:pt x="63" y="139"/>
                    <a:pt x="63" y="139"/>
                    <a:pt x="63" y="139"/>
                  </a:cubicBezTo>
                  <a:cubicBezTo>
                    <a:pt x="63" y="184"/>
                    <a:pt x="63" y="184"/>
                    <a:pt x="63" y="184"/>
                  </a:cubicBezTo>
                  <a:cubicBezTo>
                    <a:pt x="47" y="184"/>
                    <a:pt x="47" y="184"/>
                    <a:pt x="47" y="184"/>
                  </a:cubicBezTo>
                  <a:cubicBezTo>
                    <a:pt x="47" y="125"/>
                    <a:pt x="47" y="125"/>
                    <a:pt x="47" y="125"/>
                  </a:cubicBezTo>
                  <a:cubicBezTo>
                    <a:pt x="34" y="125"/>
                    <a:pt x="34" y="125"/>
                    <a:pt x="34" y="125"/>
                  </a:cubicBezTo>
                  <a:cubicBezTo>
                    <a:pt x="34" y="82"/>
                    <a:pt x="34" y="82"/>
                    <a:pt x="34" y="82"/>
                  </a:cubicBezTo>
                  <a:cubicBezTo>
                    <a:pt x="34" y="77"/>
                    <a:pt x="38" y="73"/>
                    <a:pt x="43" y="73"/>
                  </a:cubicBezTo>
                  <a:cubicBezTo>
                    <a:pt x="66" y="73"/>
                    <a:pt x="66" y="73"/>
                    <a:pt x="66" y="73"/>
                  </a:cubicBezTo>
                  <a:cubicBezTo>
                    <a:pt x="71" y="73"/>
                    <a:pt x="76" y="77"/>
                    <a:pt x="76" y="82"/>
                  </a:cubicBezTo>
                  <a:cubicBezTo>
                    <a:pt x="76" y="99"/>
                    <a:pt x="76" y="99"/>
                    <a:pt x="76" y="99"/>
                  </a:cubicBezTo>
                  <a:cubicBezTo>
                    <a:pt x="114" y="99"/>
                    <a:pt x="114" y="99"/>
                    <a:pt x="114" y="99"/>
                  </a:cubicBezTo>
                  <a:cubicBezTo>
                    <a:pt x="104" y="110"/>
                    <a:pt x="104" y="110"/>
                    <a:pt x="104" y="110"/>
                  </a:cubicBezTo>
                  <a:cubicBezTo>
                    <a:pt x="109" y="115"/>
                    <a:pt x="109" y="115"/>
                    <a:pt x="109" y="115"/>
                  </a:cubicBezTo>
                  <a:cubicBezTo>
                    <a:pt x="129" y="95"/>
                    <a:pt x="129" y="95"/>
                    <a:pt x="129" y="95"/>
                  </a:cubicBezTo>
                  <a:cubicBezTo>
                    <a:pt x="109" y="75"/>
                    <a:pt x="109" y="75"/>
                    <a:pt x="109" y="75"/>
                  </a:cubicBezTo>
                  <a:cubicBezTo>
                    <a:pt x="104" y="80"/>
                    <a:pt x="104" y="80"/>
                    <a:pt x="104" y="80"/>
                  </a:cubicBezTo>
                  <a:cubicBezTo>
                    <a:pt x="114" y="91"/>
                    <a:pt x="114" y="91"/>
                    <a:pt x="114" y="91"/>
                  </a:cubicBezTo>
                  <a:cubicBezTo>
                    <a:pt x="83" y="91"/>
                    <a:pt x="83" y="91"/>
                    <a:pt x="83" y="91"/>
                  </a:cubicBezTo>
                  <a:cubicBezTo>
                    <a:pt x="83" y="82"/>
                    <a:pt x="83" y="82"/>
                    <a:pt x="83" y="82"/>
                  </a:cubicBezTo>
                  <a:cubicBezTo>
                    <a:pt x="83" y="73"/>
                    <a:pt x="76" y="65"/>
                    <a:pt x="66" y="65"/>
                  </a:cubicBezTo>
                  <a:cubicBezTo>
                    <a:pt x="43" y="65"/>
                    <a:pt x="43" y="65"/>
                    <a:pt x="43" y="65"/>
                  </a:cubicBezTo>
                  <a:cubicBezTo>
                    <a:pt x="34" y="65"/>
                    <a:pt x="26" y="73"/>
                    <a:pt x="26" y="82"/>
                  </a:cubicBezTo>
                  <a:cubicBezTo>
                    <a:pt x="26" y="133"/>
                    <a:pt x="26" y="133"/>
                    <a:pt x="26" y="133"/>
                  </a:cubicBezTo>
                  <a:cubicBezTo>
                    <a:pt x="39" y="133"/>
                    <a:pt x="39" y="133"/>
                    <a:pt x="39" y="133"/>
                  </a:cubicBezTo>
                  <a:cubicBezTo>
                    <a:pt x="39" y="184"/>
                    <a:pt x="39" y="184"/>
                    <a:pt x="39" y="184"/>
                  </a:cubicBezTo>
                  <a:cubicBezTo>
                    <a:pt x="8" y="184"/>
                    <a:pt x="8" y="184"/>
                    <a:pt x="8" y="184"/>
                  </a:cubicBezTo>
                  <a:cubicBezTo>
                    <a:pt x="8" y="8"/>
                    <a:pt x="8" y="8"/>
                    <a:pt x="8" y="8"/>
                  </a:cubicBezTo>
                  <a:cubicBezTo>
                    <a:pt x="184" y="8"/>
                    <a:pt x="184" y="8"/>
                    <a:pt x="184" y="8"/>
                  </a:cubicBezTo>
                  <a:cubicBezTo>
                    <a:pt x="184" y="184"/>
                    <a:pt x="184" y="184"/>
                    <a:pt x="184" y="184"/>
                  </a:cubicBezTo>
                  <a:cubicBezTo>
                    <a:pt x="153" y="184"/>
                    <a:pt x="153" y="184"/>
                    <a:pt x="153" y="184"/>
                  </a:cubicBezTo>
                  <a:lnTo>
                    <a:pt x="153"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106">
              <a:extLst>
                <a:ext uri="{FF2B5EF4-FFF2-40B4-BE49-F238E27FC236}">
                  <a16:creationId xmlns:a16="http://schemas.microsoft.com/office/drawing/2014/main" xmlns="" id="{00F81481-9B20-4CD6-96C2-5DAC19C71182}"/>
                </a:ext>
              </a:extLst>
            </p:cNvPr>
            <p:cNvSpPr>
              <a:spLocks noEditPoints="1"/>
            </p:cNvSpPr>
            <p:nvPr/>
          </p:nvSpPr>
          <p:spPr bwMode="auto">
            <a:xfrm>
              <a:off x="5880100" y="3838575"/>
              <a:ext cx="69850" cy="73025"/>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5 h 33"/>
                <a:gd name="T12" fmla="*/ 8 w 32"/>
                <a:gd name="T13" fmla="*/ 16 h 33"/>
                <a:gd name="T14" fmla="*/ 16 w 32"/>
                <a:gd name="T15" fmla="*/ 8 h 33"/>
                <a:gd name="T16" fmla="*/ 24 w 32"/>
                <a:gd name="T17" fmla="*/ 16 h 33"/>
                <a:gd name="T18" fmla="*/ 16 w 32"/>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4" y="33"/>
                    <a:pt x="32" y="25"/>
                    <a:pt x="32" y="16"/>
                  </a:cubicBezTo>
                  <a:cubicBezTo>
                    <a:pt x="32" y="7"/>
                    <a:pt x="24" y="0"/>
                    <a:pt x="16" y="0"/>
                  </a:cubicBezTo>
                  <a:close/>
                  <a:moveTo>
                    <a:pt x="16" y="25"/>
                  </a:moveTo>
                  <a:cubicBezTo>
                    <a:pt x="11" y="25"/>
                    <a:pt x="8" y="21"/>
                    <a:pt x="8" y="16"/>
                  </a:cubicBezTo>
                  <a:cubicBezTo>
                    <a:pt x="8" y="12"/>
                    <a:pt x="11" y="8"/>
                    <a:pt x="16" y="8"/>
                  </a:cubicBezTo>
                  <a:cubicBezTo>
                    <a:pt x="20" y="8"/>
                    <a:pt x="24" y="12"/>
                    <a:pt x="24" y="16"/>
                  </a:cubicBezTo>
                  <a:cubicBezTo>
                    <a:pt x="24" y="21"/>
                    <a:pt x="20" y="25"/>
                    <a:pt x="16"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3" name="Freeform 107">
              <a:extLst>
                <a:ext uri="{FF2B5EF4-FFF2-40B4-BE49-F238E27FC236}">
                  <a16:creationId xmlns:a16="http://schemas.microsoft.com/office/drawing/2014/main" xmlns="" id="{6752A2F5-E77A-4CB5-BC30-7A4028F52E3E}"/>
                </a:ext>
              </a:extLst>
            </p:cNvPr>
            <p:cNvSpPr>
              <a:spLocks noEditPoints="1"/>
            </p:cNvSpPr>
            <p:nvPr/>
          </p:nvSpPr>
          <p:spPr bwMode="auto">
            <a:xfrm>
              <a:off x="6059488" y="3838575"/>
              <a:ext cx="69850" cy="73025"/>
            </a:xfrm>
            <a:custGeom>
              <a:avLst/>
              <a:gdLst>
                <a:gd name="T0" fmla="*/ 17 w 32"/>
                <a:gd name="T1" fmla="*/ 0 h 33"/>
                <a:gd name="T2" fmla="*/ 0 w 32"/>
                <a:gd name="T3" fmla="*/ 16 h 33"/>
                <a:gd name="T4" fmla="*/ 17 w 32"/>
                <a:gd name="T5" fmla="*/ 33 h 33"/>
                <a:gd name="T6" fmla="*/ 32 w 32"/>
                <a:gd name="T7" fmla="*/ 16 h 33"/>
                <a:gd name="T8" fmla="*/ 17 w 32"/>
                <a:gd name="T9" fmla="*/ 0 h 33"/>
                <a:gd name="T10" fmla="*/ 25 w 32"/>
                <a:gd name="T11" fmla="*/ 16 h 33"/>
                <a:gd name="T12" fmla="*/ 17 w 32"/>
                <a:gd name="T13" fmla="*/ 25 h 33"/>
                <a:gd name="T14" fmla="*/ 8 w 32"/>
                <a:gd name="T15" fmla="*/ 16 h 33"/>
                <a:gd name="T16" fmla="*/ 17 w 32"/>
                <a:gd name="T17" fmla="*/ 8 h 33"/>
                <a:gd name="T18" fmla="*/ 25 w 32"/>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7" y="0"/>
                  </a:moveTo>
                  <a:cubicBezTo>
                    <a:pt x="8" y="0"/>
                    <a:pt x="0" y="7"/>
                    <a:pt x="0" y="16"/>
                  </a:cubicBezTo>
                  <a:cubicBezTo>
                    <a:pt x="0" y="25"/>
                    <a:pt x="8" y="33"/>
                    <a:pt x="17" y="33"/>
                  </a:cubicBezTo>
                  <a:cubicBezTo>
                    <a:pt x="25" y="33"/>
                    <a:pt x="32" y="25"/>
                    <a:pt x="32" y="16"/>
                  </a:cubicBezTo>
                  <a:cubicBezTo>
                    <a:pt x="32" y="7"/>
                    <a:pt x="25" y="0"/>
                    <a:pt x="17" y="0"/>
                  </a:cubicBezTo>
                  <a:close/>
                  <a:moveTo>
                    <a:pt x="25" y="16"/>
                  </a:moveTo>
                  <a:cubicBezTo>
                    <a:pt x="25" y="21"/>
                    <a:pt x="21" y="25"/>
                    <a:pt x="17" y="25"/>
                  </a:cubicBezTo>
                  <a:cubicBezTo>
                    <a:pt x="12" y="25"/>
                    <a:pt x="8" y="21"/>
                    <a:pt x="8" y="16"/>
                  </a:cubicBezTo>
                  <a:cubicBezTo>
                    <a:pt x="8" y="12"/>
                    <a:pt x="12" y="8"/>
                    <a:pt x="17" y="8"/>
                  </a:cubicBezTo>
                  <a:cubicBezTo>
                    <a:pt x="21" y="8"/>
                    <a:pt x="25" y="12"/>
                    <a:pt x="25"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grpSp>
      <p:sp>
        <p:nvSpPr>
          <p:cNvPr id="24" name="Freeform 24">
            <a:extLst>
              <a:ext uri="{FF2B5EF4-FFF2-40B4-BE49-F238E27FC236}">
                <a16:creationId xmlns:a16="http://schemas.microsoft.com/office/drawing/2014/main" xmlns="" id="{0CE48AB0-5BE6-44E9-812C-3E11EAF82893}"/>
              </a:ext>
            </a:extLst>
          </p:cNvPr>
          <p:cNvSpPr>
            <a:spLocks noChangeAspect="1" noEditPoints="1"/>
          </p:cNvSpPr>
          <p:nvPr/>
        </p:nvSpPr>
        <p:spPr bwMode="auto">
          <a:xfrm>
            <a:off x="8929676" y="5346909"/>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mn-lt"/>
              <a:ea typeface="+mn-ea"/>
              <a:cs typeface="+mn-cs"/>
            </a:endParaRPr>
          </a:p>
        </p:txBody>
      </p:sp>
      <p:sp>
        <p:nvSpPr>
          <p:cNvPr id="25" name="Freeform 268">
            <a:extLst>
              <a:ext uri="{FF2B5EF4-FFF2-40B4-BE49-F238E27FC236}">
                <a16:creationId xmlns:a16="http://schemas.microsoft.com/office/drawing/2014/main" xmlns="" id="{D45110F8-C3F7-432F-B94D-A57CFB89C5B7}"/>
              </a:ext>
            </a:extLst>
          </p:cNvPr>
          <p:cNvSpPr>
            <a:spLocks noChangeAspect="1" noEditPoints="1"/>
          </p:cNvSpPr>
          <p:nvPr/>
        </p:nvSpPr>
        <p:spPr bwMode="auto">
          <a:xfrm>
            <a:off x="743577" y="5377406"/>
            <a:ext cx="539551"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32" name="Freeform 47">
            <a:extLst>
              <a:ext uri="{FF2B5EF4-FFF2-40B4-BE49-F238E27FC236}">
                <a16:creationId xmlns:a16="http://schemas.microsoft.com/office/drawing/2014/main" xmlns="" id="{E96CB3D4-CA08-44F2-BE74-6CCFD56C7AB3}"/>
              </a:ext>
            </a:extLst>
          </p:cNvPr>
          <p:cNvSpPr>
            <a:spLocks noChangeAspect="1" noEditPoints="1"/>
          </p:cNvSpPr>
          <p:nvPr/>
        </p:nvSpPr>
        <p:spPr bwMode="auto">
          <a:xfrm>
            <a:off x="6149453" y="5369781"/>
            <a:ext cx="420537" cy="482314"/>
          </a:xfrm>
          <a:custGeom>
            <a:avLst/>
            <a:gdLst>
              <a:gd name="T0" fmla="*/ 0 w 61"/>
              <a:gd name="T1" fmla="*/ 0 h 61"/>
              <a:gd name="T2" fmla="*/ 0 w 61"/>
              <a:gd name="T3" fmla="*/ 61 h 61"/>
              <a:gd name="T4" fmla="*/ 8 w 61"/>
              <a:gd name="T5" fmla="*/ 61 h 61"/>
              <a:gd name="T6" fmla="*/ 8 w 61"/>
              <a:gd name="T7" fmla="*/ 27 h 61"/>
              <a:gd name="T8" fmla="*/ 18 w 61"/>
              <a:gd name="T9" fmla="*/ 27 h 61"/>
              <a:gd name="T10" fmla="*/ 18 w 61"/>
              <a:gd name="T11" fmla="*/ 61 h 61"/>
              <a:gd name="T12" fmla="*/ 26 w 61"/>
              <a:gd name="T13" fmla="*/ 61 h 61"/>
              <a:gd name="T14" fmla="*/ 26 w 61"/>
              <a:gd name="T15" fmla="*/ 41 h 61"/>
              <a:gd name="T16" fmla="*/ 35 w 61"/>
              <a:gd name="T17" fmla="*/ 41 h 61"/>
              <a:gd name="T18" fmla="*/ 35 w 61"/>
              <a:gd name="T19" fmla="*/ 61 h 61"/>
              <a:gd name="T20" fmla="*/ 43 w 61"/>
              <a:gd name="T21" fmla="*/ 61 h 61"/>
              <a:gd name="T22" fmla="*/ 43 w 61"/>
              <a:gd name="T23" fmla="*/ 52 h 61"/>
              <a:gd name="T24" fmla="*/ 52 w 61"/>
              <a:gd name="T25" fmla="*/ 52 h 61"/>
              <a:gd name="T26" fmla="*/ 52 w 61"/>
              <a:gd name="T27" fmla="*/ 61 h 61"/>
              <a:gd name="T28" fmla="*/ 61 w 61"/>
              <a:gd name="T29" fmla="*/ 61 h 61"/>
              <a:gd name="T30" fmla="*/ 61 w 61"/>
              <a:gd name="T31" fmla="*/ 0 h 61"/>
              <a:gd name="T32" fmla="*/ 0 w 61"/>
              <a:gd name="T33" fmla="*/ 0 h 61"/>
              <a:gd name="T34" fmla="*/ 58 w 61"/>
              <a:gd name="T35" fmla="*/ 58 h 61"/>
              <a:gd name="T36" fmla="*/ 55 w 61"/>
              <a:gd name="T37" fmla="*/ 58 h 61"/>
              <a:gd name="T38" fmla="*/ 55 w 61"/>
              <a:gd name="T39" fmla="*/ 50 h 61"/>
              <a:gd name="T40" fmla="*/ 40 w 61"/>
              <a:gd name="T41" fmla="*/ 50 h 61"/>
              <a:gd name="T42" fmla="*/ 40 w 61"/>
              <a:gd name="T43" fmla="*/ 58 h 61"/>
              <a:gd name="T44" fmla="*/ 38 w 61"/>
              <a:gd name="T45" fmla="*/ 58 h 61"/>
              <a:gd name="T46" fmla="*/ 38 w 61"/>
              <a:gd name="T47" fmla="*/ 39 h 61"/>
              <a:gd name="T48" fmla="*/ 23 w 61"/>
              <a:gd name="T49" fmla="*/ 39 h 61"/>
              <a:gd name="T50" fmla="*/ 23 w 61"/>
              <a:gd name="T51" fmla="*/ 58 h 61"/>
              <a:gd name="T52" fmla="*/ 20 w 61"/>
              <a:gd name="T53" fmla="*/ 58 h 61"/>
              <a:gd name="T54" fmla="*/ 20 w 61"/>
              <a:gd name="T55" fmla="*/ 24 h 61"/>
              <a:gd name="T56" fmla="*/ 6 w 61"/>
              <a:gd name="T57" fmla="*/ 24 h 61"/>
              <a:gd name="T58" fmla="*/ 6 w 61"/>
              <a:gd name="T59" fmla="*/ 58 h 61"/>
              <a:gd name="T60" fmla="*/ 3 w 61"/>
              <a:gd name="T61" fmla="*/ 58 h 61"/>
              <a:gd name="T62" fmla="*/ 3 w 61"/>
              <a:gd name="T63" fmla="*/ 3 h 61"/>
              <a:gd name="T64" fmla="*/ 13 w 61"/>
              <a:gd name="T65" fmla="*/ 3 h 61"/>
              <a:gd name="T66" fmla="*/ 33 w 61"/>
              <a:gd name="T67" fmla="*/ 22 h 61"/>
              <a:gd name="T68" fmla="*/ 30 w 61"/>
              <a:gd name="T69" fmla="*/ 25 h 61"/>
              <a:gd name="T70" fmla="*/ 48 w 61"/>
              <a:gd name="T71" fmla="*/ 43 h 61"/>
              <a:gd name="T72" fmla="*/ 42 w 61"/>
              <a:gd name="T73" fmla="*/ 43 h 61"/>
              <a:gd name="T74" fmla="*/ 42 w 61"/>
              <a:gd name="T75" fmla="*/ 46 h 61"/>
              <a:gd name="T76" fmla="*/ 52 w 61"/>
              <a:gd name="T77" fmla="*/ 46 h 61"/>
              <a:gd name="T78" fmla="*/ 52 w 61"/>
              <a:gd name="T79" fmla="*/ 35 h 61"/>
              <a:gd name="T80" fmla="*/ 50 w 61"/>
              <a:gd name="T81" fmla="*/ 35 h 61"/>
              <a:gd name="T82" fmla="*/ 50 w 61"/>
              <a:gd name="T83" fmla="*/ 41 h 61"/>
              <a:gd name="T84" fmla="*/ 34 w 61"/>
              <a:gd name="T85" fmla="*/ 25 h 61"/>
              <a:gd name="T86" fmla="*/ 37 w 61"/>
              <a:gd name="T87" fmla="*/ 22 h 61"/>
              <a:gd name="T88" fmla="*/ 17 w 61"/>
              <a:gd name="T89" fmla="*/ 3 h 61"/>
              <a:gd name="T90" fmla="*/ 58 w 61"/>
              <a:gd name="T91" fmla="*/ 3 h 61"/>
              <a:gd name="T92" fmla="*/ 58 w 61"/>
              <a:gd name="T9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61">
                <a:moveTo>
                  <a:pt x="0" y="0"/>
                </a:moveTo>
                <a:lnTo>
                  <a:pt x="0" y="61"/>
                </a:lnTo>
                <a:lnTo>
                  <a:pt x="8" y="61"/>
                </a:lnTo>
                <a:lnTo>
                  <a:pt x="8" y="27"/>
                </a:lnTo>
                <a:lnTo>
                  <a:pt x="18" y="27"/>
                </a:lnTo>
                <a:lnTo>
                  <a:pt x="18" y="61"/>
                </a:lnTo>
                <a:lnTo>
                  <a:pt x="26" y="61"/>
                </a:lnTo>
                <a:lnTo>
                  <a:pt x="26" y="41"/>
                </a:lnTo>
                <a:lnTo>
                  <a:pt x="35" y="41"/>
                </a:lnTo>
                <a:lnTo>
                  <a:pt x="35" y="61"/>
                </a:lnTo>
                <a:lnTo>
                  <a:pt x="43" y="61"/>
                </a:lnTo>
                <a:lnTo>
                  <a:pt x="43" y="52"/>
                </a:lnTo>
                <a:lnTo>
                  <a:pt x="52" y="52"/>
                </a:lnTo>
                <a:lnTo>
                  <a:pt x="52" y="61"/>
                </a:lnTo>
                <a:lnTo>
                  <a:pt x="61" y="61"/>
                </a:lnTo>
                <a:lnTo>
                  <a:pt x="61" y="0"/>
                </a:lnTo>
                <a:lnTo>
                  <a:pt x="0" y="0"/>
                </a:lnTo>
                <a:close/>
                <a:moveTo>
                  <a:pt x="58" y="58"/>
                </a:moveTo>
                <a:lnTo>
                  <a:pt x="55" y="58"/>
                </a:lnTo>
                <a:lnTo>
                  <a:pt x="55" y="50"/>
                </a:lnTo>
                <a:lnTo>
                  <a:pt x="40" y="50"/>
                </a:lnTo>
                <a:lnTo>
                  <a:pt x="40" y="58"/>
                </a:lnTo>
                <a:lnTo>
                  <a:pt x="38" y="58"/>
                </a:lnTo>
                <a:lnTo>
                  <a:pt x="38" y="39"/>
                </a:lnTo>
                <a:lnTo>
                  <a:pt x="23" y="39"/>
                </a:lnTo>
                <a:lnTo>
                  <a:pt x="23" y="58"/>
                </a:lnTo>
                <a:lnTo>
                  <a:pt x="20" y="58"/>
                </a:lnTo>
                <a:lnTo>
                  <a:pt x="20" y="24"/>
                </a:lnTo>
                <a:lnTo>
                  <a:pt x="6" y="24"/>
                </a:lnTo>
                <a:lnTo>
                  <a:pt x="6" y="58"/>
                </a:lnTo>
                <a:lnTo>
                  <a:pt x="3" y="58"/>
                </a:lnTo>
                <a:lnTo>
                  <a:pt x="3" y="3"/>
                </a:lnTo>
                <a:lnTo>
                  <a:pt x="13" y="3"/>
                </a:lnTo>
                <a:lnTo>
                  <a:pt x="33" y="22"/>
                </a:lnTo>
                <a:lnTo>
                  <a:pt x="30" y="25"/>
                </a:lnTo>
                <a:lnTo>
                  <a:pt x="48" y="43"/>
                </a:lnTo>
                <a:lnTo>
                  <a:pt x="42" y="43"/>
                </a:lnTo>
                <a:lnTo>
                  <a:pt x="42" y="46"/>
                </a:lnTo>
                <a:lnTo>
                  <a:pt x="52" y="46"/>
                </a:lnTo>
                <a:lnTo>
                  <a:pt x="52" y="35"/>
                </a:lnTo>
                <a:lnTo>
                  <a:pt x="50" y="35"/>
                </a:lnTo>
                <a:lnTo>
                  <a:pt x="50" y="41"/>
                </a:lnTo>
                <a:lnTo>
                  <a:pt x="34" y="25"/>
                </a:lnTo>
                <a:lnTo>
                  <a:pt x="37" y="22"/>
                </a:lnTo>
                <a:lnTo>
                  <a:pt x="17" y="3"/>
                </a:lnTo>
                <a:lnTo>
                  <a:pt x="58" y="3"/>
                </a:lnTo>
                <a:lnTo>
                  <a:pt x="58" y="58"/>
                </a:lnTo>
                <a:close/>
              </a:path>
            </a:pathLst>
          </a:custGeom>
          <a:solidFill>
            <a:schemeClr val="tx1"/>
          </a:solidFill>
          <a:ln>
            <a:solidFill>
              <a:schemeClr val="tx1"/>
            </a:solidFill>
          </a:ln>
        </p:spPr>
        <p:txBody>
          <a:bodyPr vert="horz" wrap="square" lIns="72866" tIns="36433" rIns="72866" bIns="36433" numCol="1" anchor="t" anchorCtr="0" compatLnSpc="1">
            <a:prstTxWarp prst="textNoShape">
              <a:avLst/>
            </a:prstTxWarp>
          </a:bodyPr>
          <a:lstStyle/>
          <a:p>
            <a:pPr defTabSz="728663">
              <a:buClrTx/>
            </a:pPr>
            <a:endParaRPr lang="en-US" sz="3188" kern="1200">
              <a:latin typeface="+mn-lt"/>
              <a:ea typeface="+mn-ea"/>
              <a:cs typeface="+mn-cs"/>
            </a:endParaRPr>
          </a:p>
        </p:txBody>
      </p:sp>
      <p:graphicFrame>
        <p:nvGraphicFramePr>
          <p:cNvPr id="4" name="Object 3" hidden="1">
            <a:extLst>
              <a:ext uri="{FF2B5EF4-FFF2-40B4-BE49-F238E27FC236}">
                <a16:creationId xmlns:a16="http://schemas.microsoft.com/office/drawing/2014/main" xmlns="" id="{A0F981BA-FB95-4324-8A7D-C5467BF0C38E}"/>
              </a:ext>
            </a:extLst>
          </p:cNvPr>
          <p:cNvGraphicFramePr>
            <a:graphicFrameLocks noChangeAspect="1"/>
          </p:cNvGraphicFramePr>
          <p:nvPr/>
        </p:nvGraphicFramePr>
        <p:xfrm>
          <a:off x="1588" y="1588"/>
          <a:ext cx="1588" cy="1588"/>
        </p:xfrm>
        <a:graphic>
          <a:graphicData uri="http://schemas.openxmlformats.org/presentationml/2006/ole">
            <p:oleObj spid="_x0000_s58450" name="think-cell Slide" r:id="rId4" imgW="360" imgH="360" progId="">
              <p:embed/>
            </p:oleObj>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mn-lt"/>
                <a:ea typeface="Tahoma" panose="020B0604030504040204" pitchFamily="34" charset="0"/>
                <a:cs typeface="Tahoma" panose="020B0604030504040204" pitchFamily="34" charset="0"/>
                <a:sym typeface="Arial"/>
              </a:rPr>
              <a:t>     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(2/2)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sp>
        <p:nvSpPr>
          <p:cNvPr id="3" name="Rectangle 2"/>
          <p:cNvSpPr/>
          <p:nvPr/>
        </p:nvSpPr>
        <p:spPr>
          <a:xfrm>
            <a:off x="451767" y="782170"/>
            <a:ext cx="10774737" cy="326371"/>
          </a:xfrm>
          <a:prstGeom prst="rect">
            <a:avLst/>
          </a:prstGeom>
        </p:spPr>
        <p:txBody>
          <a:bodyPr wrap="square">
            <a:spAutoFit/>
          </a:bodyPr>
          <a:lstStyle/>
          <a:p>
            <a:pPr algn="just">
              <a:lnSpc>
                <a:spcPts val="1800"/>
              </a:lnSpc>
            </a:pPr>
            <a:r>
              <a:rPr lang="el-GR" sz="1800" b="1" dirty="0">
                <a:solidFill>
                  <a:srgbClr val="000066"/>
                </a:solidFill>
                <a:latin typeface="+mn-lt"/>
              </a:rPr>
              <a:t>Βασικά χαρακτηριστικά του νέου ΕΣΠΑ</a:t>
            </a:r>
            <a:endParaRPr lang="en-GB" sz="1800" dirty="0">
              <a:latin typeface="+mn-lt"/>
            </a:endParaRPr>
          </a:p>
        </p:txBody>
      </p:sp>
      <p:sp>
        <p:nvSpPr>
          <p:cNvPr id="10" name="Rectangle: Diagonal Corners Snipped 9">
            <a:extLst>
              <a:ext uri="{FF2B5EF4-FFF2-40B4-BE49-F238E27FC236}">
                <a16:creationId xmlns:a16="http://schemas.microsoft.com/office/drawing/2014/main" xmlns="" id="{4F1DC7BF-C6FE-476B-B6B2-BCA33AF7ADC2}"/>
              </a:ext>
            </a:extLst>
          </p:cNvPr>
          <p:cNvSpPr/>
          <p:nvPr/>
        </p:nvSpPr>
        <p:spPr>
          <a:xfrm>
            <a:off x="657640" y="4944413"/>
            <a:ext cx="2481084" cy="295483"/>
          </a:xfrm>
          <a:prstGeom prst="snip2DiagRect">
            <a:avLst/>
          </a:prstGeom>
          <a:solidFill>
            <a:schemeClr val="accent3">
              <a:lumMod val="50000"/>
            </a:schemeClr>
          </a:solidFill>
          <a:ln>
            <a:noFill/>
          </a:ln>
        </p:spPr>
        <p:txBody>
          <a:bodyPr spcFirstLastPara="1" wrap="square" lIns="62335" tIns="31159" rIns="62335" bIns="31159" anchor="ctr" anchorCtr="0">
            <a:spAutoFit/>
          </a:bodyPr>
          <a:lstStyle/>
          <a:p>
            <a:pPr lvl="0">
              <a:defRPr/>
            </a:pPr>
            <a:r>
              <a:rPr lang="el-GR" sz="1200" b="1" dirty="0">
                <a:solidFill>
                  <a:prstClr val="white"/>
                </a:solidFill>
                <a:latin typeface="+mn-lt"/>
                <a:cs typeface="Arial"/>
                <a:sym typeface="Georgia"/>
              </a:rPr>
              <a:t>Κλιματική Αλλαγή</a:t>
            </a:r>
          </a:p>
        </p:txBody>
      </p:sp>
      <p:sp>
        <p:nvSpPr>
          <p:cNvPr id="11" name="Rectangle: Diagonal Corners Snipped 10">
            <a:extLst>
              <a:ext uri="{FF2B5EF4-FFF2-40B4-BE49-F238E27FC236}">
                <a16:creationId xmlns:a16="http://schemas.microsoft.com/office/drawing/2014/main" xmlns="" id="{5EEBE370-4120-4813-B5BE-C2AE9E038B37}"/>
              </a:ext>
            </a:extLst>
          </p:cNvPr>
          <p:cNvSpPr/>
          <p:nvPr/>
        </p:nvSpPr>
        <p:spPr>
          <a:xfrm>
            <a:off x="3382359" y="4944413"/>
            <a:ext cx="2382087" cy="291489"/>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Κοινωνική Ένταξη</a:t>
            </a:r>
          </a:p>
        </p:txBody>
      </p:sp>
      <p:sp>
        <p:nvSpPr>
          <p:cNvPr id="13" name="Rectangle: Diagonal Corners Snipped 12">
            <a:extLst>
              <a:ext uri="{FF2B5EF4-FFF2-40B4-BE49-F238E27FC236}">
                <a16:creationId xmlns:a16="http://schemas.microsoft.com/office/drawing/2014/main" xmlns="" id="{3E46458F-B70C-42A8-B8F7-5553E9BC7721}"/>
              </a:ext>
            </a:extLst>
          </p:cNvPr>
          <p:cNvSpPr/>
          <p:nvPr/>
        </p:nvSpPr>
        <p:spPr>
          <a:xfrm>
            <a:off x="6073025" y="4944413"/>
            <a:ext cx="2528385" cy="308412"/>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Καταπολέμηση παιδικής φτώχειας </a:t>
            </a:r>
          </a:p>
        </p:txBody>
      </p:sp>
      <p:sp>
        <p:nvSpPr>
          <p:cNvPr id="17" name="Rectangle: Diagonal Corners Snipped 16">
            <a:extLst>
              <a:ext uri="{FF2B5EF4-FFF2-40B4-BE49-F238E27FC236}">
                <a16:creationId xmlns:a16="http://schemas.microsoft.com/office/drawing/2014/main" xmlns="" id="{BAAC3D64-C8C2-4CDC-A9E3-A9FC5EE73D67}"/>
              </a:ext>
            </a:extLst>
          </p:cNvPr>
          <p:cNvSpPr/>
          <p:nvPr/>
        </p:nvSpPr>
        <p:spPr>
          <a:xfrm>
            <a:off x="8861933" y="4944412"/>
            <a:ext cx="2572091" cy="298981"/>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Απασχόληση νέων</a:t>
            </a:r>
          </a:p>
        </p:txBody>
      </p:sp>
      <p:sp>
        <p:nvSpPr>
          <p:cNvPr id="27" name="TextBox 26">
            <a:extLst>
              <a:ext uri="{FF2B5EF4-FFF2-40B4-BE49-F238E27FC236}">
                <a16:creationId xmlns:a16="http://schemas.microsoft.com/office/drawing/2014/main" xmlns="" id="{B44E8644-0857-465A-B535-D732B22FF5D0}"/>
              </a:ext>
            </a:extLst>
          </p:cNvPr>
          <p:cNvSpPr txBox="1"/>
          <p:nvPr/>
        </p:nvSpPr>
        <p:spPr>
          <a:xfrm>
            <a:off x="736542" y="1330459"/>
            <a:ext cx="10689541" cy="553998"/>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Διασυνδέεται με το Ευρωπαϊκό εξάμηνο και τις συστάσεις της Επιτροπής για συγχρηματοδοτούμενα προγράμματα</a:t>
            </a:r>
            <a:endParaRPr lang="en-US" b="1" dirty="0">
              <a:solidFill>
                <a:schemeClr val="bg1"/>
              </a:solidFill>
              <a:latin typeface="+mn-lt"/>
            </a:endParaRPr>
          </a:p>
        </p:txBody>
      </p:sp>
      <p:sp>
        <p:nvSpPr>
          <p:cNvPr id="28" name="TextBox 27">
            <a:extLst>
              <a:ext uri="{FF2B5EF4-FFF2-40B4-BE49-F238E27FC236}">
                <a16:creationId xmlns:a16="http://schemas.microsoft.com/office/drawing/2014/main" xmlns="" id="{F0BEF56A-8443-4D0F-80D8-F7F42090D783}"/>
              </a:ext>
            </a:extLst>
          </p:cNvPr>
          <p:cNvSpPr txBox="1"/>
          <p:nvPr/>
        </p:nvSpPr>
        <p:spPr>
          <a:xfrm>
            <a:off x="729626" y="3269797"/>
            <a:ext cx="10689541" cy="538889"/>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Ακολουθεί το Εθνικό Πρόγραμμα Μεταρρυθμίσεων και Σχέδιο Ανάπτυξης για την Ελληνική Οικονομία (Έκθεση Επιτροπής </a:t>
            </a:r>
            <a:r>
              <a:rPr lang="el-GR" b="1" dirty="0" err="1">
                <a:solidFill>
                  <a:schemeClr val="bg1"/>
                </a:solidFill>
                <a:latin typeface="+mn-lt"/>
              </a:rPr>
              <a:t>Πισσαρίδη</a:t>
            </a:r>
            <a:r>
              <a:rPr lang="el-GR" b="1" dirty="0">
                <a:solidFill>
                  <a:schemeClr val="bg1"/>
                </a:solidFill>
                <a:latin typeface="+mn-lt"/>
              </a:rPr>
              <a:t>)</a:t>
            </a:r>
          </a:p>
        </p:txBody>
      </p:sp>
      <p:sp>
        <p:nvSpPr>
          <p:cNvPr id="29" name="TextBox 28">
            <a:extLst>
              <a:ext uri="{FF2B5EF4-FFF2-40B4-BE49-F238E27FC236}">
                <a16:creationId xmlns:a16="http://schemas.microsoft.com/office/drawing/2014/main" xmlns="" id="{0CFAC8B9-EBE9-437B-86C0-8331F0D26204}"/>
              </a:ext>
            </a:extLst>
          </p:cNvPr>
          <p:cNvSpPr txBox="1"/>
          <p:nvPr/>
        </p:nvSpPr>
        <p:spPr>
          <a:xfrm>
            <a:off x="736541" y="1973944"/>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τις λοιπές Εθνικές Στρατηγικές  και τα Εθνικά Σχέδια Δράσης (</a:t>
            </a:r>
            <a:r>
              <a:rPr lang="en-US" b="1" dirty="0">
                <a:solidFill>
                  <a:schemeClr val="bg1"/>
                </a:solidFill>
                <a:latin typeface="+mn-lt"/>
              </a:rPr>
              <a:t>Enabling Conditions</a:t>
            </a:r>
            <a:r>
              <a:rPr lang="el-GR" b="1" dirty="0">
                <a:solidFill>
                  <a:schemeClr val="bg1"/>
                </a:solidFill>
                <a:latin typeface="+mn-lt"/>
              </a:rPr>
              <a:t>)</a:t>
            </a:r>
          </a:p>
        </p:txBody>
      </p:sp>
      <p:sp>
        <p:nvSpPr>
          <p:cNvPr id="30" name="TextBox 29">
            <a:extLst>
              <a:ext uri="{FF2B5EF4-FFF2-40B4-BE49-F238E27FC236}">
                <a16:creationId xmlns:a16="http://schemas.microsoft.com/office/drawing/2014/main" xmlns="" id="{4B3658A3-0951-4D3C-AC68-B59AC37865A0}"/>
              </a:ext>
            </a:extLst>
          </p:cNvPr>
          <p:cNvSpPr txBox="1"/>
          <p:nvPr/>
        </p:nvSpPr>
        <p:spPr>
          <a:xfrm>
            <a:off x="722712" y="2617015"/>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το νέο Ταμείο για την Δίκαιη Μετάβαση (</a:t>
            </a:r>
            <a:r>
              <a:rPr lang="el-GR" b="1" dirty="0" err="1">
                <a:solidFill>
                  <a:schemeClr val="bg1"/>
                </a:solidFill>
                <a:latin typeface="+mn-lt"/>
              </a:rPr>
              <a:t>λιγνιτικές</a:t>
            </a:r>
            <a:r>
              <a:rPr lang="el-GR" b="1" dirty="0">
                <a:solidFill>
                  <a:schemeClr val="bg1"/>
                </a:solidFill>
                <a:latin typeface="+mn-lt"/>
              </a:rPr>
              <a:t> περιοχές και νησιά)</a:t>
            </a:r>
          </a:p>
        </p:txBody>
      </p:sp>
      <p:sp>
        <p:nvSpPr>
          <p:cNvPr id="31" name="TextBox 30">
            <a:extLst>
              <a:ext uri="{FF2B5EF4-FFF2-40B4-BE49-F238E27FC236}">
                <a16:creationId xmlns:a16="http://schemas.microsoft.com/office/drawing/2014/main" xmlns="" id="{83BA1678-2D66-4E31-83D5-803FC218E92C}"/>
              </a:ext>
            </a:extLst>
          </p:cNvPr>
          <p:cNvSpPr txBox="1"/>
          <p:nvPr/>
        </p:nvSpPr>
        <p:spPr>
          <a:xfrm>
            <a:off x="736247" y="3918502"/>
            <a:ext cx="10703689" cy="534952"/>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Ακολουθεί</a:t>
            </a:r>
            <a:r>
              <a:rPr lang="en-US" b="1" dirty="0">
                <a:solidFill>
                  <a:schemeClr val="bg1"/>
                </a:solidFill>
                <a:latin typeface="+mn-lt"/>
              </a:rPr>
              <a:t> </a:t>
            </a:r>
            <a:r>
              <a:rPr lang="el-GR" b="1" dirty="0">
                <a:solidFill>
                  <a:schemeClr val="bg1"/>
                </a:solidFill>
                <a:latin typeface="+mn-lt"/>
              </a:rPr>
              <a:t>τους περιορισμούς των Ευρωπαϊκών Κανονισμών για τις θεματικές συγκεντρώσεις</a:t>
            </a:r>
            <a:r>
              <a:rPr lang="en-US" b="1" dirty="0">
                <a:solidFill>
                  <a:schemeClr val="bg1"/>
                </a:solidFill>
                <a:latin typeface="+mn-lt"/>
              </a:rPr>
              <a:t> </a:t>
            </a:r>
            <a:r>
              <a:rPr lang="el-GR" b="1" dirty="0">
                <a:solidFill>
                  <a:schemeClr val="bg1"/>
                </a:solidFill>
                <a:latin typeface="+mn-lt"/>
              </a:rPr>
              <a:t>και ξεπερνά τα κατώτατα ποσοστά</a:t>
            </a:r>
            <a:endParaRPr lang="en-GB" sz="1600" b="1" dirty="0">
              <a:solidFill>
                <a:schemeClr val="bg1"/>
              </a:solidFill>
              <a:latin typeface="+mn-lt"/>
            </a:endParaRPr>
          </a:p>
        </p:txBody>
      </p:sp>
      <p:sp>
        <p:nvSpPr>
          <p:cNvPr id="5" name="Rectangle: Diagonal Corners Rounded 4">
            <a:extLst>
              <a:ext uri="{FF2B5EF4-FFF2-40B4-BE49-F238E27FC236}">
                <a16:creationId xmlns:a16="http://schemas.microsoft.com/office/drawing/2014/main" xmlns="" id="{BC90FE43-3F85-43D2-880C-41F2F5A13ED6}"/>
              </a:ext>
            </a:extLst>
          </p:cNvPr>
          <p:cNvSpPr/>
          <p:nvPr/>
        </p:nvSpPr>
        <p:spPr>
          <a:xfrm>
            <a:off x="494421" y="1270334"/>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l-GR" dirty="0"/>
          </a:p>
        </p:txBody>
      </p:sp>
      <p:sp>
        <p:nvSpPr>
          <p:cNvPr id="33" name="Rectangle: Diagonal Corners Rounded 32">
            <a:extLst>
              <a:ext uri="{FF2B5EF4-FFF2-40B4-BE49-F238E27FC236}">
                <a16:creationId xmlns:a16="http://schemas.microsoft.com/office/drawing/2014/main" xmlns="" id="{32E068B9-9279-4584-B50D-684D64962B78}"/>
              </a:ext>
            </a:extLst>
          </p:cNvPr>
          <p:cNvSpPr/>
          <p:nvPr/>
        </p:nvSpPr>
        <p:spPr>
          <a:xfrm>
            <a:off x="483225" y="1893435"/>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l-GR" dirty="0"/>
          </a:p>
        </p:txBody>
      </p:sp>
      <p:sp>
        <p:nvSpPr>
          <p:cNvPr id="34" name="Rectangle: Diagonal Corners Rounded 33">
            <a:extLst>
              <a:ext uri="{FF2B5EF4-FFF2-40B4-BE49-F238E27FC236}">
                <a16:creationId xmlns:a16="http://schemas.microsoft.com/office/drawing/2014/main" xmlns="" id="{F6532587-F000-4A9B-AE44-0C81D2B83457}"/>
              </a:ext>
            </a:extLst>
          </p:cNvPr>
          <p:cNvSpPr/>
          <p:nvPr/>
        </p:nvSpPr>
        <p:spPr>
          <a:xfrm>
            <a:off x="494421" y="2562819"/>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l-GR" dirty="0"/>
          </a:p>
        </p:txBody>
      </p:sp>
      <p:sp>
        <p:nvSpPr>
          <p:cNvPr id="35" name="Rectangle: Diagonal Corners Rounded 34">
            <a:extLst>
              <a:ext uri="{FF2B5EF4-FFF2-40B4-BE49-F238E27FC236}">
                <a16:creationId xmlns:a16="http://schemas.microsoft.com/office/drawing/2014/main" xmlns="" id="{8B15A975-3E40-42D7-8CF4-03F33825997F}"/>
              </a:ext>
            </a:extLst>
          </p:cNvPr>
          <p:cNvSpPr/>
          <p:nvPr/>
        </p:nvSpPr>
        <p:spPr>
          <a:xfrm>
            <a:off x="483225" y="3190568"/>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l-GR" dirty="0"/>
          </a:p>
        </p:txBody>
      </p:sp>
      <p:sp>
        <p:nvSpPr>
          <p:cNvPr id="36" name="Rectangle: Diagonal Corners Rounded 35">
            <a:extLst>
              <a:ext uri="{FF2B5EF4-FFF2-40B4-BE49-F238E27FC236}">
                <a16:creationId xmlns:a16="http://schemas.microsoft.com/office/drawing/2014/main" xmlns="" id="{0542951F-7236-4D33-BDEE-CFD329CB0A58}"/>
              </a:ext>
            </a:extLst>
          </p:cNvPr>
          <p:cNvSpPr/>
          <p:nvPr/>
        </p:nvSpPr>
        <p:spPr>
          <a:xfrm>
            <a:off x="494421" y="3795356"/>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l-GR" dirty="0"/>
          </a:p>
        </p:txBody>
      </p:sp>
      <p:sp>
        <p:nvSpPr>
          <p:cNvPr id="7" name="Rectangle 6">
            <a:extLst>
              <a:ext uri="{FF2B5EF4-FFF2-40B4-BE49-F238E27FC236}">
                <a16:creationId xmlns:a16="http://schemas.microsoft.com/office/drawing/2014/main" xmlns="" id="{F24836D4-B5CA-4979-9664-4BBCC499FFB7}"/>
              </a:ext>
            </a:extLst>
          </p:cNvPr>
          <p:cNvSpPr/>
          <p:nvPr/>
        </p:nvSpPr>
        <p:spPr>
          <a:xfrm>
            <a:off x="646444" y="4588983"/>
            <a:ext cx="1037463" cy="307777"/>
          </a:xfrm>
          <a:prstGeom prst="rect">
            <a:avLst/>
          </a:prstGeom>
        </p:spPr>
        <p:txBody>
          <a:bodyPr wrap="none">
            <a:spAutoFit/>
          </a:bodyPr>
          <a:lstStyle/>
          <a:p>
            <a:r>
              <a:rPr lang="el-GR" b="1" dirty="0">
                <a:solidFill>
                  <a:schemeClr val="tx2"/>
                </a:solidFill>
                <a:latin typeface="+mn-lt"/>
              </a:rPr>
              <a:t>Ενδεικτικά</a:t>
            </a:r>
            <a:r>
              <a:rPr lang="en-US" b="1" dirty="0">
                <a:solidFill>
                  <a:schemeClr val="tx2"/>
                </a:solidFill>
                <a:latin typeface="+mn-lt"/>
              </a:rPr>
              <a:t>:</a:t>
            </a:r>
            <a:endParaRPr lang="el-GR" b="1" dirty="0">
              <a:solidFill>
                <a:schemeClr val="tx2"/>
              </a:solidFill>
              <a:latin typeface="+mn-lt"/>
            </a:endParaRPr>
          </a:p>
        </p:txBody>
      </p:sp>
      <p:sp>
        <p:nvSpPr>
          <p:cNvPr id="38" name="Google Shape;1111;p22">
            <a:extLst>
              <a:ext uri="{FF2B5EF4-FFF2-40B4-BE49-F238E27FC236}">
                <a16:creationId xmlns:a16="http://schemas.microsoft.com/office/drawing/2014/main" xmlns="" id="{D99D54BB-9850-409F-9DD4-8E443CAE318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5</a:t>
            </a:fld>
            <a:endParaRPr lang="el-GR" sz="1000">
              <a:solidFill>
                <a:schemeClr val="tx1"/>
              </a:solidFill>
              <a:latin typeface="Calibri "/>
            </a:endParaRPr>
          </a:p>
        </p:txBody>
      </p:sp>
    </p:spTree>
    <p:extLst>
      <p:ext uri="{BB962C8B-B14F-4D97-AF65-F5344CB8AC3E}">
        <p14:creationId xmlns:p14="http://schemas.microsoft.com/office/powerpoint/2010/main" xmlns="" val="117857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0A873E9-4A8C-42B3-8B90-1F5A63CF77E5}"/>
              </a:ext>
            </a:extLst>
          </p:cNvPr>
          <p:cNvGraphicFramePr>
            <a:graphicFrameLocks noChangeAspect="1"/>
          </p:cNvGraphicFramePr>
          <p:nvPr/>
        </p:nvGraphicFramePr>
        <p:xfrm>
          <a:off x="1588" y="1588"/>
          <a:ext cx="1588" cy="1588"/>
        </p:xfrm>
        <a:graphic>
          <a:graphicData uri="http://schemas.openxmlformats.org/presentationml/2006/ole">
            <p:oleObj spid="_x0000_s59474" name="think-cell Slide" r:id="rId4" imgW="360" imgH="360" progId="">
              <p:embed/>
            </p:oleObj>
          </a:graphicData>
        </a:graphic>
      </p:graphicFrame>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Κύριες αλλαγές ως προς το προηγούμενο ΕΣΠΑ 2014-2020</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7" name="Google Shape;1808;p278">
            <a:extLst>
              <a:ext uri="{FF2B5EF4-FFF2-40B4-BE49-F238E27FC236}">
                <a16:creationId xmlns:a16="http://schemas.microsoft.com/office/drawing/2014/main" xmlns="" id="{F70BFF33-6F25-48BD-BA89-910A24CCB128}"/>
              </a:ext>
            </a:extLst>
          </p:cNvPr>
          <p:cNvSpPr txBox="1"/>
          <p:nvPr/>
        </p:nvSpPr>
        <p:spPr>
          <a:xfrm>
            <a:off x="1171852" y="3216609"/>
            <a:ext cx="10162425" cy="622581"/>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την Δίκαιη Μετάβαση και νέα Διαχειριστική Αρχή</a:t>
            </a:r>
          </a:p>
        </p:txBody>
      </p:sp>
      <p:sp>
        <p:nvSpPr>
          <p:cNvPr id="9" name="Google Shape;1808;p278">
            <a:extLst>
              <a:ext uri="{FF2B5EF4-FFF2-40B4-BE49-F238E27FC236}">
                <a16:creationId xmlns:a16="http://schemas.microsoft.com/office/drawing/2014/main" xmlns="" id="{F6654B0F-ADE2-4360-AB04-33EF08C1AF0B}"/>
              </a:ext>
            </a:extLst>
          </p:cNvPr>
          <p:cNvSpPr txBox="1"/>
          <p:nvPr/>
        </p:nvSpPr>
        <p:spPr>
          <a:xfrm>
            <a:off x="1171855" y="1741271"/>
            <a:ext cx="10162425" cy="622582"/>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τον Ψηφιακό Μετασχηματισμό με ενισχυμένους πόρους και νέα Διαχειριστική Αρχή</a:t>
            </a:r>
            <a:endParaRPr lang="en-US" sz="1600" b="1" dirty="0">
              <a:solidFill>
                <a:schemeClr val="tx2"/>
              </a:solidFill>
              <a:latin typeface="Calibri "/>
              <a:ea typeface="Helvetica Neue"/>
              <a:cs typeface="Helvetica Neue"/>
              <a:sym typeface="Helvetica Neue"/>
            </a:endParaRPr>
          </a:p>
        </p:txBody>
      </p:sp>
      <p:sp>
        <p:nvSpPr>
          <p:cNvPr id="10" name="Google Shape;1808;p278">
            <a:extLst>
              <a:ext uri="{FF2B5EF4-FFF2-40B4-BE49-F238E27FC236}">
                <a16:creationId xmlns:a16="http://schemas.microsoft.com/office/drawing/2014/main" xmlns="" id="{43868FEC-C7E7-4E89-A7D1-604F9017E1F6}"/>
              </a:ext>
            </a:extLst>
          </p:cNvPr>
          <p:cNvSpPr txBox="1"/>
          <p:nvPr/>
        </p:nvSpPr>
        <p:spPr>
          <a:xfrm>
            <a:off x="1171857" y="1011172"/>
            <a:ext cx="10208028"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Αύξηση 2,2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l-GR" sz="1600" b="1" dirty="0">
                <a:solidFill>
                  <a:schemeClr val="bg1"/>
                </a:solidFill>
                <a:latin typeface="Calibri "/>
                <a:ea typeface="Helvetica Neue"/>
                <a:cs typeface="Helvetica Neue"/>
                <a:sym typeface="Helvetica Neue"/>
              </a:rPr>
              <a:t> για τα 13 ΠΕΠ από το ΕΣΠΑ 2014-2020 (από 5,9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n-US" sz="1600" b="1" dirty="0">
                <a:solidFill>
                  <a:schemeClr val="bg1"/>
                </a:solidFill>
                <a:latin typeface="Calibri Light" panose="020F0302020204030204" pitchFamily="34" charset="0"/>
                <a:ea typeface="Helvetica Neue"/>
                <a:cs typeface="Calibri Light" panose="020F0302020204030204" pitchFamily="34" charset="0"/>
                <a:sym typeface="Helvetica Neue"/>
              </a:rPr>
              <a:t> </a:t>
            </a:r>
            <a:r>
              <a:rPr lang="el-GR" sz="1600" b="1" dirty="0">
                <a:solidFill>
                  <a:schemeClr val="bg1"/>
                </a:solidFill>
                <a:latin typeface="Calibri "/>
                <a:ea typeface="Helvetica Neue"/>
                <a:cs typeface="Helvetica Neue"/>
                <a:sym typeface="Helvetica Neue"/>
              </a:rPr>
              <a:t>σε 8,1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endParaRPr lang="en-US" sz="1600" b="1" dirty="0">
              <a:solidFill>
                <a:schemeClr val="bg1"/>
              </a:solidFill>
              <a:latin typeface="Calibri "/>
              <a:ea typeface="Helvetica Neue"/>
              <a:cs typeface="Helvetica Neue"/>
              <a:sym typeface="Helvetica Neue"/>
            </a:endParaRPr>
          </a:p>
        </p:txBody>
      </p:sp>
      <p:sp>
        <p:nvSpPr>
          <p:cNvPr id="11" name="Google Shape;1808;p278">
            <a:extLst>
              <a:ext uri="{FF2B5EF4-FFF2-40B4-BE49-F238E27FC236}">
                <a16:creationId xmlns:a16="http://schemas.microsoft.com/office/drawing/2014/main" xmlns="" id="{6C092DE6-B00D-49CF-BEF7-5A326EDDAFD6}"/>
              </a:ext>
            </a:extLst>
          </p:cNvPr>
          <p:cNvSpPr txBox="1"/>
          <p:nvPr/>
        </p:nvSpPr>
        <p:spPr>
          <a:xfrm>
            <a:off x="1171852" y="5340999"/>
            <a:ext cx="10162425" cy="555599"/>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Ενίσχυση και αναβάθμιση του Προγράμματος Τεχνικής Υποστήριξης για την θεσμική και </a:t>
            </a:r>
            <a:r>
              <a:rPr lang="el-GR" sz="1600" b="1" dirty="0" smtClean="0">
                <a:solidFill>
                  <a:schemeClr val="bg1"/>
                </a:solidFill>
                <a:latin typeface="Calibri "/>
                <a:ea typeface="Helvetica Neue"/>
                <a:cs typeface="Helvetica Neue"/>
                <a:sym typeface="Helvetica Neue"/>
              </a:rPr>
              <a:t>διαχειριστική </a:t>
            </a:r>
            <a:r>
              <a:rPr lang="el-GR" sz="1600" b="1" dirty="0">
                <a:solidFill>
                  <a:schemeClr val="bg1"/>
                </a:solidFill>
                <a:latin typeface="Calibri "/>
                <a:ea typeface="Helvetica Neue"/>
                <a:cs typeface="Helvetica Neue"/>
                <a:sym typeface="Helvetica Neue"/>
              </a:rPr>
              <a:t>ικανότητα των δικαιούχων και των φορέων υλοποίησης (</a:t>
            </a:r>
            <a:r>
              <a:rPr lang="en-US" sz="1600" b="1" dirty="0">
                <a:solidFill>
                  <a:schemeClr val="bg1"/>
                </a:solidFill>
                <a:latin typeface="Calibri "/>
                <a:ea typeface="Helvetica Neue"/>
                <a:cs typeface="Helvetica Neue"/>
                <a:sym typeface="Helvetica Neue"/>
              </a:rPr>
              <a:t>Capacity Building</a:t>
            </a:r>
            <a:r>
              <a:rPr lang="el-GR" sz="1600" b="1" dirty="0">
                <a:solidFill>
                  <a:schemeClr val="bg1"/>
                </a:solidFill>
                <a:latin typeface="Calibri "/>
                <a:ea typeface="Helvetica Neue"/>
                <a:cs typeface="Helvetica Neue"/>
                <a:sym typeface="Helvetica Neue"/>
              </a:rPr>
              <a:t>)</a:t>
            </a:r>
          </a:p>
        </p:txBody>
      </p:sp>
      <p:sp>
        <p:nvSpPr>
          <p:cNvPr id="12" name="Google Shape;1808;p278">
            <a:extLst>
              <a:ext uri="{FF2B5EF4-FFF2-40B4-BE49-F238E27FC236}">
                <a16:creationId xmlns:a16="http://schemas.microsoft.com/office/drawing/2014/main" xmlns="" id="{D3848E1B-AD2D-4261-9A6A-1AC385965F7C}"/>
              </a:ext>
            </a:extLst>
          </p:cNvPr>
          <p:cNvSpPr txBox="1"/>
          <p:nvPr/>
        </p:nvSpPr>
        <p:spPr>
          <a:xfrm>
            <a:off x="1171853" y="4686663"/>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Νέο Πρόγραμμα για την Ανταγωνιστικότητα με δράσεις ενίσχυσης των επιχειρήσεων</a:t>
            </a:r>
            <a:endParaRPr lang="en-US" sz="1600" b="1" dirty="0">
              <a:solidFill>
                <a:schemeClr val="tx2"/>
              </a:solidFill>
              <a:latin typeface="Calibri "/>
              <a:ea typeface="Helvetica Neue"/>
              <a:cs typeface="Helvetica Neue"/>
              <a:sym typeface="Helvetica Neue"/>
            </a:endParaRPr>
          </a:p>
        </p:txBody>
      </p:sp>
      <p:sp>
        <p:nvSpPr>
          <p:cNvPr id="13" name="Google Shape;1808;p278">
            <a:extLst>
              <a:ext uri="{FF2B5EF4-FFF2-40B4-BE49-F238E27FC236}">
                <a16:creationId xmlns:a16="http://schemas.microsoft.com/office/drawing/2014/main" xmlns="" id="{13DFB080-F3B8-4AEE-9C69-C8F75B6FD3F7}"/>
              </a:ext>
            </a:extLst>
          </p:cNvPr>
          <p:cNvSpPr txBox="1"/>
          <p:nvPr/>
        </p:nvSpPr>
        <p:spPr>
          <a:xfrm>
            <a:off x="1171855" y="2470500"/>
            <a:ext cx="10162425"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την Πολιτική Προστασία και νέα Διαχειριστική Αρχή</a:t>
            </a:r>
          </a:p>
        </p:txBody>
      </p:sp>
      <p:sp>
        <p:nvSpPr>
          <p:cNvPr id="14" name="Google Shape;1808;p278">
            <a:extLst>
              <a:ext uri="{FF2B5EF4-FFF2-40B4-BE49-F238E27FC236}">
                <a16:creationId xmlns:a16="http://schemas.microsoft.com/office/drawing/2014/main" xmlns="" id="{3BFA27D8-E8FA-47A3-99E0-4257D8C54C57}"/>
              </a:ext>
            </a:extLst>
          </p:cNvPr>
          <p:cNvSpPr txBox="1"/>
          <p:nvPr/>
        </p:nvSpPr>
        <p:spPr>
          <a:xfrm>
            <a:off x="1171852" y="4006425"/>
            <a:ext cx="10162425" cy="510558"/>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a:t>
            </a:r>
            <a:r>
              <a:rPr lang="el-GR" sz="1600" b="1" dirty="0" smtClean="0">
                <a:solidFill>
                  <a:schemeClr val="bg1"/>
                </a:solidFill>
                <a:latin typeface="Calibri "/>
                <a:ea typeface="Helvetica Neue"/>
                <a:cs typeface="Helvetica Neue"/>
                <a:sym typeface="Helvetica Neue"/>
              </a:rPr>
              <a:t>το Περιβάλλον</a:t>
            </a:r>
            <a:r>
              <a:rPr lang="el-GR" sz="1600" b="1" dirty="0">
                <a:solidFill>
                  <a:schemeClr val="bg1"/>
                </a:solidFill>
                <a:latin typeface="Calibri "/>
                <a:ea typeface="Helvetica Neue"/>
                <a:cs typeface="Helvetica Neue"/>
                <a:sym typeface="Helvetica Neue"/>
              </a:rPr>
              <a:t>, Κλιματική Αλλαγή και Ενέργεια</a:t>
            </a:r>
            <a:endParaRPr lang="en-US" sz="1600" b="1" dirty="0">
              <a:solidFill>
                <a:schemeClr val="bg1"/>
              </a:solidFill>
              <a:latin typeface="Calibri "/>
              <a:ea typeface="Helvetica Neue"/>
              <a:cs typeface="Helvetica Neue"/>
              <a:sym typeface="Helvetica Neue"/>
            </a:endParaRPr>
          </a:p>
        </p:txBody>
      </p:sp>
      <p:sp>
        <p:nvSpPr>
          <p:cNvPr id="15" name="Google Shape;1808;p278">
            <a:extLst>
              <a:ext uri="{FF2B5EF4-FFF2-40B4-BE49-F238E27FC236}">
                <a16:creationId xmlns:a16="http://schemas.microsoft.com/office/drawing/2014/main" xmlns="" id="{714C386D-EC2B-4788-BA3D-DB892B2A92FC}"/>
              </a:ext>
            </a:extLst>
          </p:cNvPr>
          <p:cNvSpPr txBox="1"/>
          <p:nvPr/>
        </p:nvSpPr>
        <p:spPr>
          <a:xfrm>
            <a:off x="1171854" y="5984459"/>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Βελτιστοποίηση πλαισίου διαχείρισης και συντονισμού για τα συγχρηματοδοτούμενα Προγράμματα</a:t>
            </a:r>
          </a:p>
        </p:txBody>
      </p:sp>
      <p:sp>
        <p:nvSpPr>
          <p:cNvPr id="17" name="Freeform 212">
            <a:extLst>
              <a:ext uri="{FF2B5EF4-FFF2-40B4-BE49-F238E27FC236}">
                <a16:creationId xmlns:a16="http://schemas.microsoft.com/office/drawing/2014/main" xmlns="" id="{440A1DC7-0B23-4283-98FB-A04FB55A10FF}"/>
              </a:ext>
            </a:extLst>
          </p:cNvPr>
          <p:cNvSpPr>
            <a:spLocks noChangeAspect="1" noEditPoints="1"/>
          </p:cNvSpPr>
          <p:nvPr/>
        </p:nvSpPr>
        <p:spPr bwMode="auto">
          <a:xfrm>
            <a:off x="425200" y="1011172"/>
            <a:ext cx="571500" cy="571500"/>
          </a:xfrm>
          <a:custGeom>
            <a:avLst/>
            <a:gdLst>
              <a:gd name="T0" fmla="*/ 0 w 77"/>
              <a:gd name="T1" fmla="*/ 0 h 78"/>
              <a:gd name="T2" fmla="*/ 0 w 77"/>
              <a:gd name="T3" fmla="*/ 78 h 78"/>
              <a:gd name="T4" fmla="*/ 10 w 77"/>
              <a:gd name="T5" fmla="*/ 78 h 78"/>
              <a:gd name="T6" fmla="*/ 10 w 77"/>
              <a:gd name="T7" fmla="*/ 67 h 78"/>
              <a:gd name="T8" fmla="*/ 23 w 77"/>
              <a:gd name="T9" fmla="*/ 67 h 78"/>
              <a:gd name="T10" fmla="*/ 23 w 77"/>
              <a:gd name="T11" fmla="*/ 78 h 78"/>
              <a:gd name="T12" fmla="*/ 32 w 77"/>
              <a:gd name="T13" fmla="*/ 78 h 78"/>
              <a:gd name="T14" fmla="*/ 32 w 77"/>
              <a:gd name="T15" fmla="*/ 53 h 78"/>
              <a:gd name="T16" fmla="*/ 45 w 77"/>
              <a:gd name="T17" fmla="*/ 53 h 78"/>
              <a:gd name="T18" fmla="*/ 45 w 77"/>
              <a:gd name="T19" fmla="*/ 78 h 78"/>
              <a:gd name="T20" fmla="*/ 54 w 77"/>
              <a:gd name="T21" fmla="*/ 78 h 78"/>
              <a:gd name="T22" fmla="*/ 54 w 77"/>
              <a:gd name="T23" fmla="*/ 34 h 78"/>
              <a:gd name="T24" fmla="*/ 66 w 77"/>
              <a:gd name="T25" fmla="*/ 34 h 78"/>
              <a:gd name="T26" fmla="*/ 66 w 77"/>
              <a:gd name="T27" fmla="*/ 78 h 78"/>
              <a:gd name="T28" fmla="*/ 77 w 77"/>
              <a:gd name="T29" fmla="*/ 78 h 78"/>
              <a:gd name="T30" fmla="*/ 77 w 77"/>
              <a:gd name="T31" fmla="*/ 0 h 78"/>
              <a:gd name="T32" fmla="*/ 0 w 77"/>
              <a:gd name="T33" fmla="*/ 0 h 78"/>
              <a:gd name="T34" fmla="*/ 74 w 77"/>
              <a:gd name="T35" fmla="*/ 74 h 78"/>
              <a:gd name="T36" fmla="*/ 70 w 77"/>
              <a:gd name="T37" fmla="*/ 74 h 78"/>
              <a:gd name="T38" fmla="*/ 70 w 77"/>
              <a:gd name="T39" fmla="*/ 31 h 78"/>
              <a:gd name="T40" fmla="*/ 51 w 77"/>
              <a:gd name="T41" fmla="*/ 31 h 78"/>
              <a:gd name="T42" fmla="*/ 51 w 77"/>
              <a:gd name="T43" fmla="*/ 74 h 78"/>
              <a:gd name="T44" fmla="*/ 48 w 77"/>
              <a:gd name="T45" fmla="*/ 74 h 78"/>
              <a:gd name="T46" fmla="*/ 48 w 77"/>
              <a:gd name="T47" fmla="*/ 50 h 78"/>
              <a:gd name="T48" fmla="*/ 29 w 77"/>
              <a:gd name="T49" fmla="*/ 50 h 78"/>
              <a:gd name="T50" fmla="*/ 29 w 77"/>
              <a:gd name="T51" fmla="*/ 74 h 78"/>
              <a:gd name="T52" fmla="*/ 26 w 77"/>
              <a:gd name="T53" fmla="*/ 74 h 78"/>
              <a:gd name="T54" fmla="*/ 26 w 77"/>
              <a:gd name="T55" fmla="*/ 63 h 78"/>
              <a:gd name="T56" fmla="*/ 7 w 77"/>
              <a:gd name="T57" fmla="*/ 63 h 78"/>
              <a:gd name="T58" fmla="*/ 7 w 77"/>
              <a:gd name="T59" fmla="*/ 74 h 78"/>
              <a:gd name="T60" fmla="*/ 3 w 77"/>
              <a:gd name="T61" fmla="*/ 74 h 78"/>
              <a:gd name="T62" fmla="*/ 3 w 77"/>
              <a:gd name="T63" fmla="*/ 62 h 78"/>
              <a:gd name="T64" fmla="*/ 28 w 77"/>
              <a:gd name="T65" fmla="*/ 38 h 78"/>
              <a:gd name="T66" fmla="*/ 33 w 77"/>
              <a:gd name="T67" fmla="*/ 42 h 78"/>
              <a:gd name="T68" fmla="*/ 59 w 77"/>
              <a:gd name="T69" fmla="*/ 16 h 78"/>
              <a:gd name="T70" fmla="*/ 59 w 77"/>
              <a:gd name="T71" fmla="*/ 23 h 78"/>
              <a:gd name="T72" fmla="*/ 62 w 77"/>
              <a:gd name="T73" fmla="*/ 23 h 78"/>
              <a:gd name="T74" fmla="*/ 62 w 77"/>
              <a:gd name="T75" fmla="*/ 10 h 78"/>
              <a:gd name="T76" fmla="*/ 49 w 77"/>
              <a:gd name="T77" fmla="*/ 10 h 78"/>
              <a:gd name="T78" fmla="*/ 49 w 77"/>
              <a:gd name="T79" fmla="*/ 13 h 78"/>
              <a:gd name="T80" fmla="*/ 57 w 77"/>
              <a:gd name="T81" fmla="*/ 13 h 78"/>
              <a:gd name="T82" fmla="*/ 33 w 77"/>
              <a:gd name="T83" fmla="*/ 37 h 78"/>
              <a:gd name="T84" fmla="*/ 28 w 77"/>
              <a:gd name="T85" fmla="*/ 33 h 78"/>
              <a:gd name="T86" fmla="*/ 3 w 77"/>
              <a:gd name="T87" fmla="*/ 58 h 78"/>
              <a:gd name="T88" fmla="*/ 3 w 77"/>
              <a:gd name="T89" fmla="*/ 3 h 78"/>
              <a:gd name="T90" fmla="*/ 74 w 77"/>
              <a:gd name="T91" fmla="*/ 3 h 78"/>
              <a:gd name="T92" fmla="*/ 74 w 77"/>
              <a:gd name="T93"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8">
                <a:moveTo>
                  <a:pt x="0" y="0"/>
                </a:moveTo>
                <a:lnTo>
                  <a:pt x="0" y="78"/>
                </a:lnTo>
                <a:lnTo>
                  <a:pt x="10" y="78"/>
                </a:lnTo>
                <a:lnTo>
                  <a:pt x="10" y="67"/>
                </a:lnTo>
                <a:lnTo>
                  <a:pt x="23" y="67"/>
                </a:lnTo>
                <a:lnTo>
                  <a:pt x="23" y="78"/>
                </a:lnTo>
                <a:lnTo>
                  <a:pt x="32" y="78"/>
                </a:lnTo>
                <a:lnTo>
                  <a:pt x="32" y="53"/>
                </a:lnTo>
                <a:lnTo>
                  <a:pt x="45" y="53"/>
                </a:lnTo>
                <a:lnTo>
                  <a:pt x="45" y="78"/>
                </a:lnTo>
                <a:lnTo>
                  <a:pt x="54" y="78"/>
                </a:lnTo>
                <a:lnTo>
                  <a:pt x="54" y="34"/>
                </a:lnTo>
                <a:lnTo>
                  <a:pt x="66" y="34"/>
                </a:lnTo>
                <a:lnTo>
                  <a:pt x="66" y="78"/>
                </a:lnTo>
                <a:lnTo>
                  <a:pt x="77" y="78"/>
                </a:lnTo>
                <a:lnTo>
                  <a:pt x="77" y="0"/>
                </a:lnTo>
                <a:lnTo>
                  <a:pt x="0" y="0"/>
                </a:lnTo>
                <a:close/>
                <a:moveTo>
                  <a:pt x="74" y="74"/>
                </a:moveTo>
                <a:lnTo>
                  <a:pt x="70" y="74"/>
                </a:lnTo>
                <a:lnTo>
                  <a:pt x="70" y="31"/>
                </a:lnTo>
                <a:lnTo>
                  <a:pt x="51" y="31"/>
                </a:lnTo>
                <a:lnTo>
                  <a:pt x="51" y="74"/>
                </a:lnTo>
                <a:lnTo>
                  <a:pt x="48" y="74"/>
                </a:lnTo>
                <a:lnTo>
                  <a:pt x="48" y="50"/>
                </a:lnTo>
                <a:lnTo>
                  <a:pt x="29" y="50"/>
                </a:lnTo>
                <a:lnTo>
                  <a:pt x="29" y="74"/>
                </a:lnTo>
                <a:lnTo>
                  <a:pt x="26" y="74"/>
                </a:lnTo>
                <a:lnTo>
                  <a:pt x="26" y="63"/>
                </a:lnTo>
                <a:lnTo>
                  <a:pt x="7" y="63"/>
                </a:lnTo>
                <a:lnTo>
                  <a:pt x="7" y="74"/>
                </a:lnTo>
                <a:lnTo>
                  <a:pt x="3" y="74"/>
                </a:lnTo>
                <a:lnTo>
                  <a:pt x="3" y="62"/>
                </a:lnTo>
                <a:lnTo>
                  <a:pt x="28" y="38"/>
                </a:lnTo>
                <a:lnTo>
                  <a:pt x="33" y="42"/>
                </a:lnTo>
                <a:lnTo>
                  <a:pt x="59" y="16"/>
                </a:lnTo>
                <a:lnTo>
                  <a:pt x="59" y="23"/>
                </a:lnTo>
                <a:lnTo>
                  <a:pt x="62" y="23"/>
                </a:lnTo>
                <a:lnTo>
                  <a:pt x="62" y="10"/>
                </a:lnTo>
                <a:lnTo>
                  <a:pt x="49" y="10"/>
                </a:lnTo>
                <a:lnTo>
                  <a:pt x="49" y="13"/>
                </a:lnTo>
                <a:lnTo>
                  <a:pt x="57" y="13"/>
                </a:lnTo>
                <a:lnTo>
                  <a:pt x="33" y="37"/>
                </a:lnTo>
                <a:lnTo>
                  <a:pt x="28" y="33"/>
                </a:lnTo>
                <a:lnTo>
                  <a:pt x="3" y="58"/>
                </a:lnTo>
                <a:lnTo>
                  <a:pt x="3" y="3"/>
                </a:lnTo>
                <a:lnTo>
                  <a:pt x="74" y="3"/>
                </a:lnTo>
                <a:lnTo>
                  <a:pt x="74" y="7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
              <a:ea typeface="+mn-ea"/>
              <a:cs typeface="+mn-cs"/>
            </a:endParaRPr>
          </a:p>
        </p:txBody>
      </p:sp>
      <p:sp>
        <p:nvSpPr>
          <p:cNvPr id="19" name="Freeform 19">
            <a:extLst>
              <a:ext uri="{FF2B5EF4-FFF2-40B4-BE49-F238E27FC236}">
                <a16:creationId xmlns:a16="http://schemas.microsoft.com/office/drawing/2014/main" xmlns="" id="{8C536529-06FE-4D05-ACEA-F7BCD80C70AE}"/>
              </a:ext>
            </a:extLst>
          </p:cNvPr>
          <p:cNvSpPr>
            <a:spLocks noChangeAspect="1" noEditPoints="1"/>
          </p:cNvSpPr>
          <p:nvPr/>
        </p:nvSpPr>
        <p:spPr bwMode="auto">
          <a:xfrm>
            <a:off x="425200" y="1724317"/>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1 w 346"/>
              <a:gd name="T11" fmla="*/ 331 h 346"/>
              <a:gd name="T12" fmla="*/ 14 w 346"/>
              <a:gd name="T13" fmla="*/ 331 h 346"/>
              <a:gd name="T14" fmla="*/ 14 w 346"/>
              <a:gd name="T15" fmla="*/ 15 h 346"/>
              <a:gd name="T16" fmla="*/ 331 w 346"/>
              <a:gd name="T17" fmla="*/ 15 h 346"/>
              <a:gd name="T18" fmla="*/ 331 w 346"/>
              <a:gd name="T19" fmla="*/ 331 h 346"/>
              <a:gd name="T20" fmla="*/ 26 w 346"/>
              <a:gd name="T21" fmla="*/ 207 h 346"/>
              <a:gd name="T22" fmla="*/ 82 w 346"/>
              <a:gd name="T23" fmla="*/ 150 h 346"/>
              <a:gd name="T24" fmla="*/ 159 w 346"/>
              <a:gd name="T25" fmla="*/ 99 h 346"/>
              <a:gd name="T26" fmla="*/ 229 w 346"/>
              <a:gd name="T27" fmla="*/ 138 h 346"/>
              <a:gd name="T28" fmla="*/ 249 w 346"/>
              <a:gd name="T29" fmla="*/ 131 h 346"/>
              <a:gd name="T30" fmla="*/ 285 w 346"/>
              <a:gd name="T31" fmla="*/ 167 h 346"/>
              <a:gd name="T32" fmla="*/ 284 w 346"/>
              <a:gd name="T33" fmla="*/ 173 h 346"/>
              <a:gd name="T34" fmla="*/ 319 w 346"/>
              <a:gd name="T35" fmla="*/ 217 h 346"/>
              <a:gd name="T36" fmla="*/ 273 w 346"/>
              <a:gd name="T37" fmla="*/ 264 h 346"/>
              <a:gd name="T38" fmla="*/ 222 w 346"/>
              <a:gd name="T39" fmla="*/ 264 h 346"/>
              <a:gd name="T40" fmla="*/ 222 w 346"/>
              <a:gd name="T41" fmla="*/ 249 h 346"/>
              <a:gd name="T42" fmla="*/ 273 w 346"/>
              <a:gd name="T43" fmla="*/ 249 h 346"/>
              <a:gd name="T44" fmla="*/ 304 w 346"/>
              <a:gd name="T45" fmla="*/ 217 h 346"/>
              <a:gd name="T46" fmla="*/ 275 w 346"/>
              <a:gd name="T47" fmla="*/ 186 h 346"/>
              <a:gd name="T48" fmla="*/ 264 w 346"/>
              <a:gd name="T49" fmla="*/ 185 h 346"/>
              <a:gd name="T50" fmla="*/ 268 w 346"/>
              <a:gd name="T51" fmla="*/ 176 h 346"/>
              <a:gd name="T52" fmla="*/ 270 w 346"/>
              <a:gd name="T53" fmla="*/ 167 h 346"/>
              <a:gd name="T54" fmla="*/ 249 w 346"/>
              <a:gd name="T55" fmla="*/ 146 h 346"/>
              <a:gd name="T56" fmla="*/ 233 w 346"/>
              <a:gd name="T57" fmla="*/ 154 h 346"/>
              <a:gd name="T58" fmla="*/ 225 w 346"/>
              <a:gd name="T59" fmla="*/ 163 h 346"/>
              <a:gd name="T60" fmla="*/ 220 w 346"/>
              <a:gd name="T61" fmla="*/ 153 h 346"/>
              <a:gd name="T62" fmla="*/ 159 w 346"/>
              <a:gd name="T63" fmla="*/ 113 h 346"/>
              <a:gd name="T64" fmla="*/ 94 w 346"/>
              <a:gd name="T65" fmla="*/ 160 h 346"/>
              <a:gd name="T66" fmla="*/ 93 w 346"/>
              <a:gd name="T67" fmla="*/ 165 h 346"/>
              <a:gd name="T68" fmla="*/ 87 w 346"/>
              <a:gd name="T69" fmla="*/ 165 h 346"/>
              <a:gd name="T70" fmla="*/ 83 w 346"/>
              <a:gd name="T71" fmla="*/ 164 h 346"/>
              <a:gd name="T72" fmla="*/ 41 w 346"/>
              <a:gd name="T73" fmla="*/ 207 h 346"/>
              <a:gd name="T74" fmla="*/ 83 w 346"/>
              <a:gd name="T75" fmla="*/ 249 h 346"/>
              <a:gd name="T76" fmla="*/ 129 w 346"/>
              <a:gd name="T77" fmla="*/ 249 h 346"/>
              <a:gd name="T78" fmla="*/ 129 w 346"/>
              <a:gd name="T79" fmla="*/ 264 h 346"/>
              <a:gd name="T80" fmla="*/ 83 w 346"/>
              <a:gd name="T81" fmla="*/ 264 h 346"/>
              <a:gd name="T82" fmla="*/ 26 w 346"/>
              <a:gd name="T83" fmla="*/ 207 h 346"/>
              <a:gd name="T84" fmla="*/ 173 w 346"/>
              <a:gd name="T85" fmla="*/ 184 h 346"/>
              <a:gd name="T86" fmla="*/ 216 w 346"/>
              <a:gd name="T87" fmla="*/ 227 h 346"/>
              <a:gd name="T88" fmla="*/ 206 w 346"/>
              <a:gd name="T89" fmla="*/ 238 h 346"/>
              <a:gd name="T90" fmla="*/ 180 w 346"/>
              <a:gd name="T91" fmla="*/ 212 h 346"/>
              <a:gd name="T92" fmla="*/ 180 w 346"/>
              <a:gd name="T93" fmla="*/ 296 h 346"/>
              <a:gd name="T94" fmla="*/ 165 w 346"/>
              <a:gd name="T95" fmla="*/ 296 h 346"/>
              <a:gd name="T96" fmla="*/ 165 w 346"/>
              <a:gd name="T97" fmla="*/ 212 h 346"/>
              <a:gd name="T98" fmla="*/ 139 w 346"/>
              <a:gd name="T99" fmla="*/ 238 h 346"/>
              <a:gd name="T100" fmla="*/ 129 w 346"/>
              <a:gd name="T101" fmla="*/ 227 h 346"/>
              <a:gd name="T102" fmla="*/ 173 w 346"/>
              <a:gd name="T103" fmla="*/ 18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1" y="331"/>
                </a:moveTo>
                <a:cubicBezTo>
                  <a:pt x="14" y="331"/>
                  <a:pt x="14" y="331"/>
                  <a:pt x="14" y="331"/>
                </a:cubicBezTo>
                <a:cubicBezTo>
                  <a:pt x="14" y="15"/>
                  <a:pt x="14" y="15"/>
                  <a:pt x="14" y="15"/>
                </a:cubicBezTo>
                <a:cubicBezTo>
                  <a:pt x="331" y="15"/>
                  <a:pt x="331" y="15"/>
                  <a:pt x="331" y="15"/>
                </a:cubicBezTo>
                <a:lnTo>
                  <a:pt x="331" y="331"/>
                </a:lnTo>
                <a:close/>
                <a:moveTo>
                  <a:pt x="26" y="207"/>
                </a:moveTo>
                <a:cubicBezTo>
                  <a:pt x="26" y="176"/>
                  <a:pt x="51" y="150"/>
                  <a:pt x="82" y="150"/>
                </a:cubicBezTo>
                <a:cubicBezTo>
                  <a:pt x="95" y="119"/>
                  <a:pt x="125" y="99"/>
                  <a:pt x="159" y="99"/>
                </a:cubicBezTo>
                <a:cubicBezTo>
                  <a:pt x="187" y="99"/>
                  <a:pt x="214" y="114"/>
                  <a:pt x="229" y="138"/>
                </a:cubicBezTo>
                <a:cubicBezTo>
                  <a:pt x="235" y="134"/>
                  <a:pt x="242" y="131"/>
                  <a:pt x="249" y="131"/>
                </a:cubicBezTo>
                <a:cubicBezTo>
                  <a:pt x="269" y="131"/>
                  <a:pt x="285" y="147"/>
                  <a:pt x="285" y="167"/>
                </a:cubicBezTo>
                <a:cubicBezTo>
                  <a:pt x="285" y="169"/>
                  <a:pt x="285" y="171"/>
                  <a:pt x="284" y="173"/>
                </a:cubicBezTo>
                <a:cubicBezTo>
                  <a:pt x="304" y="178"/>
                  <a:pt x="319" y="196"/>
                  <a:pt x="319" y="217"/>
                </a:cubicBezTo>
                <a:cubicBezTo>
                  <a:pt x="319" y="243"/>
                  <a:pt x="298" y="264"/>
                  <a:pt x="273" y="264"/>
                </a:cubicBezTo>
                <a:cubicBezTo>
                  <a:pt x="222" y="264"/>
                  <a:pt x="222" y="264"/>
                  <a:pt x="222" y="264"/>
                </a:cubicBezTo>
                <a:cubicBezTo>
                  <a:pt x="222" y="249"/>
                  <a:pt x="222" y="249"/>
                  <a:pt x="222" y="249"/>
                </a:cubicBezTo>
                <a:cubicBezTo>
                  <a:pt x="273" y="249"/>
                  <a:pt x="273" y="249"/>
                  <a:pt x="273" y="249"/>
                </a:cubicBezTo>
                <a:cubicBezTo>
                  <a:pt x="290" y="249"/>
                  <a:pt x="304" y="235"/>
                  <a:pt x="304" y="217"/>
                </a:cubicBezTo>
                <a:cubicBezTo>
                  <a:pt x="304" y="201"/>
                  <a:pt x="291" y="187"/>
                  <a:pt x="275" y="186"/>
                </a:cubicBezTo>
                <a:cubicBezTo>
                  <a:pt x="264" y="185"/>
                  <a:pt x="264" y="185"/>
                  <a:pt x="264" y="185"/>
                </a:cubicBezTo>
                <a:cubicBezTo>
                  <a:pt x="268" y="176"/>
                  <a:pt x="268" y="176"/>
                  <a:pt x="268" y="176"/>
                </a:cubicBezTo>
                <a:cubicBezTo>
                  <a:pt x="270" y="173"/>
                  <a:pt x="270" y="170"/>
                  <a:pt x="270" y="167"/>
                </a:cubicBezTo>
                <a:cubicBezTo>
                  <a:pt x="270" y="156"/>
                  <a:pt x="261" y="146"/>
                  <a:pt x="249" y="146"/>
                </a:cubicBezTo>
                <a:cubicBezTo>
                  <a:pt x="243" y="146"/>
                  <a:pt x="237" y="149"/>
                  <a:pt x="233" y="154"/>
                </a:cubicBezTo>
                <a:cubicBezTo>
                  <a:pt x="225" y="163"/>
                  <a:pt x="225" y="163"/>
                  <a:pt x="225" y="163"/>
                </a:cubicBezTo>
                <a:cubicBezTo>
                  <a:pt x="220" y="153"/>
                  <a:pt x="220" y="153"/>
                  <a:pt x="220" y="153"/>
                </a:cubicBezTo>
                <a:cubicBezTo>
                  <a:pt x="209" y="129"/>
                  <a:pt x="185" y="113"/>
                  <a:pt x="159" y="113"/>
                </a:cubicBezTo>
                <a:cubicBezTo>
                  <a:pt x="129" y="113"/>
                  <a:pt x="104" y="132"/>
                  <a:pt x="94" y="160"/>
                </a:cubicBezTo>
                <a:cubicBezTo>
                  <a:pt x="93" y="165"/>
                  <a:pt x="93" y="165"/>
                  <a:pt x="93" y="165"/>
                </a:cubicBezTo>
                <a:cubicBezTo>
                  <a:pt x="87" y="165"/>
                  <a:pt x="87" y="165"/>
                  <a:pt x="87" y="165"/>
                </a:cubicBezTo>
                <a:cubicBezTo>
                  <a:pt x="86" y="165"/>
                  <a:pt x="84" y="164"/>
                  <a:pt x="83" y="164"/>
                </a:cubicBezTo>
                <a:cubicBezTo>
                  <a:pt x="60" y="164"/>
                  <a:pt x="41" y="183"/>
                  <a:pt x="41" y="207"/>
                </a:cubicBezTo>
                <a:cubicBezTo>
                  <a:pt x="41" y="230"/>
                  <a:pt x="60" y="249"/>
                  <a:pt x="83" y="249"/>
                </a:cubicBezTo>
                <a:cubicBezTo>
                  <a:pt x="129" y="249"/>
                  <a:pt x="129" y="249"/>
                  <a:pt x="129" y="249"/>
                </a:cubicBezTo>
                <a:cubicBezTo>
                  <a:pt x="129" y="264"/>
                  <a:pt x="129" y="264"/>
                  <a:pt x="129" y="264"/>
                </a:cubicBezTo>
                <a:cubicBezTo>
                  <a:pt x="83" y="264"/>
                  <a:pt x="83" y="264"/>
                  <a:pt x="83" y="264"/>
                </a:cubicBezTo>
                <a:cubicBezTo>
                  <a:pt x="52" y="264"/>
                  <a:pt x="26" y="238"/>
                  <a:pt x="26" y="207"/>
                </a:cubicBezTo>
                <a:close/>
                <a:moveTo>
                  <a:pt x="173" y="184"/>
                </a:moveTo>
                <a:cubicBezTo>
                  <a:pt x="216" y="227"/>
                  <a:pt x="216" y="227"/>
                  <a:pt x="216" y="227"/>
                </a:cubicBezTo>
                <a:cubicBezTo>
                  <a:pt x="206" y="238"/>
                  <a:pt x="206" y="238"/>
                  <a:pt x="206" y="238"/>
                </a:cubicBezTo>
                <a:cubicBezTo>
                  <a:pt x="180" y="212"/>
                  <a:pt x="180" y="212"/>
                  <a:pt x="180" y="212"/>
                </a:cubicBezTo>
                <a:cubicBezTo>
                  <a:pt x="180" y="296"/>
                  <a:pt x="180" y="296"/>
                  <a:pt x="180" y="296"/>
                </a:cubicBezTo>
                <a:cubicBezTo>
                  <a:pt x="165" y="296"/>
                  <a:pt x="165" y="296"/>
                  <a:pt x="165" y="296"/>
                </a:cubicBezTo>
                <a:cubicBezTo>
                  <a:pt x="165" y="212"/>
                  <a:pt x="165" y="212"/>
                  <a:pt x="165" y="212"/>
                </a:cubicBezTo>
                <a:cubicBezTo>
                  <a:pt x="139" y="238"/>
                  <a:pt x="139" y="238"/>
                  <a:pt x="139" y="238"/>
                </a:cubicBezTo>
                <a:cubicBezTo>
                  <a:pt x="129" y="227"/>
                  <a:pt x="129" y="227"/>
                  <a:pt x="129" y="227"/>
                </a:cubicBezTo>
                <a:lnTo>
                  <a:pt x="173" y="184"/>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
              <a:ea typeface="+mn-ea"/>
              <a:cs typeface="+mn-cs"/>
            </a:endParaRPr>
          </a:p>
        </p:txBody>
      </p:sp>
      <p:sp>
        <p:nvSpPr>
          <p:cNvPr id="20" name="Freeform 13">
            <a:extLst>
              <a:ext uri="{FF2B5EF4-FFF2-40B4-BE49-F238E27FC236}">
                <a16:creationId xmlns:a16="http://schemas.microsoft.com/office/drawing/2014/main" xmlns="" id="{6264BEC2-589E-4EAA-A6BC-2A42494B86F5}"/>
              </a:ext>
            </a:extLst>
          </p:cNvPr>
          <p:cNvSpPr>
            <a:spLocks noChangeAspect="1" noEditPoints="1"/>
          </p:cNvSpPr>
          <p:nvPr/>
        </p:nvSpPr>
        <p:spPr bwMode="auto">
          <a:xfrm>
            <a:off x="409158" y="399861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D04A02"/>
              </a:solidFill>
              <a:effectLst/>
              <a:uLnTx/>
              <a:uFillTx/>
              <a:latin typeface="Calibri "/>
              <a:ea typeface="+mn-ea"/>
              <a:cs typeface="+mn-cs"/>
            </a:endParaRPr>
          </a:p>
        </p:txBody>
      </p:sp>
      <p:sp>
        <p:nvSpPr>
          <p:cNvPr id="22" name="Freeform 7">
            <a:extLst>
              <a:ext uri="{FF2B5EF4-FFF2-40B4-BE49-F238E27FC236}">
                <a16:creationId xmlns:a16="http://schemas.microsoft.com/office/drawing/2014/main" xmlns="" id="{DE9F2428-6B91-45F0-A805-0E0CB05D9E51}"/>
              </a:ext>
            </a:extLst>
          </p:cNvPr>
          <p:cNvSpPr>
            <a:spLocks noChangeAspect="1" noEditPoints="1"/>
          </p:cNvSpPr>
          <p:nvPr/>
        </p:nvSpPr>
        <p:spPr bwMode="auto">
          <a:xfrm>
            <a:off x="430180" y="3224604"/>
            <a:ext cx="592851" cy="592851"/>
          </a:xfrm>
          <a:custGeom>
            <a:avLst/>
            <a:gdLst>
              <a:gd name="T0" fmla="*/ 0 w 396"/>
              <a:gd name="T1" fmla="*/ 396 h 396"/>
              <a:gd name="T2" fmla="*/ 396 w 396"/>
              <a:gd name="T3" fmla="*/ 0 h 396"/>
              <a:gd name="T4" fmla="*/ 379 w 396"/>
              <a:gd name="T5" fmla="*/ 284 h 396"/>
              <a:gd name="T6" fmla="*/ 251 w 396"/>
              <a:gd name="T7" fmla="*/ 206 h 396"/>
              <a:gd name="T8" fmla="*/ 317 w 396"/>
              <a:gd name="T9" fmla="*/ 190 h 396"/>
              <a:gd name="T10" fmla="*/ 334 w 396"/>
              <a:gd name="T11" fmla="*/ 206 h 396"/>
              <a:gd name="T12" fmla="*/ 318 w 396"/>
              <a:gd name="T13" fmla="*/ 189 h 396"/>
              <a:gd name="T14" fmla="*/ 379 w 396"/>
              <a:gd name="T15" fmla="*/ 284 h 396"/>
              <a:gd name="T16" fmla="*/ 83 w 396"/>
              <a:gd name="T17" fmla="*/ 301 h 396"/>
              <a:gd name="T18" fmla="*/ 18 w 396"/>
              <a:gd name="T19" fmla="*/ 301 h 396"/>
              <a:gd name="T20" fmla="*/ 18 w 396"/>
              <a:gd name="T21" fmla="*/ 206 h 396"/>
              <a:gd name="T22" fmla="*/ 27 w 396"/>
              <a:gd name="T23" fmla="*/ 189 h 396"/>
              <a:gd name="T24" fmla="*/ 18 w 396"/>
              <a:gd name="T25" fmla="*/ 111 h 396"/>
              <a:gd name="T26" fmla="*/ 294 w 396"/>
              <a:gd name="T27" fmla="*/ 189 h 396"/>
              <a:gd name="T28" fmla="*/ 233 w 396"/>
              <a:gd name="T29" fmla="*/ 201 h 396"/>
              <a:gd name="T30" fmla="*/ 215 w 396"/>
              <a:gd name="T31" fmla="*/ 189 h 396"/>
              <a:gd name="T32" fmla="*/ 227 w 396"/>
              <a:gd name="T33" fmla="*/ 206 h 396"/>
              <a:gd name="T34" fmla="*/ 18 w 396"/>
              <a:gd name="T35" fmla="*/ 284 h 396"/>
              <a:gd name="T36" fmla="*/ 379 w 396"/>
              <a:gd name="T37" fmla="*/ 95 h 396"/>
              <a:gd name="T38" fmla="*/ 18 w 396"/>
              <a:gd name="T39" fmla="*/ 16 h 396"/>
              <a:gd name="T40" fmla="*/ 29 w 396"/>
              <a:gd name="T41" fmla="*/ 379 h 396"/>
              <a:gd name="T42" fmla="*/ 379 w 396"/>
              <a:gd name="T43" fmla="*/ 301 h 396"/>
              <a:gd name="T44" fmla="*/ 29 w 396"/>
              <a:gd name="T45" fmla="*/ 379 h 396"/>
              <a:gd name="T46" fmla="*/ 351 w 396"/>
              <a:gd name="T47" fmla="*/ 206 h 396"/>
              <a:gd name="T48" fmla="*/ 369 w 396"/>
              <a:gd name="T49" fmla="*/ 189 h 396"/>
              <a:gd name="T50" fmla="*/ 198 w 396"/>
              <a:gd name="T51" fmla="*/ 206 h 396"/>
              <a:gd name="T52" fmla="*/ 181 w 396"/>
              <a:gd name="T53" fmla="*/ 189 h 396"/>
              <a:gd name="T54" fmla="*/ 198 w 396"/>
              <a:gd name="T55" fmla="*/ 206 h 396"/>
              <a:gd name="T56" fmla="*/ 147 w 396"/>
              <a:gd name="T57" fmla="*/ 206 h 396"/>
              <a:gd name="T58" fmla="*/ 164 w 396"/>
              <a:gd name="T59" fmla="*/ 189 h 396"/>
              <a:gd name="T60" fmla="*/ 112 w 396"/>
              <a:gd name="T61" fmla="*/ 189 h 396"/>
              <a:gd name="T62" fmla="*/ 130 w 396"/>
              <a:gd name="T63" fmla="*/ 206 h 396"/>
              <a:gd name="T64" fmla="*/ 112 w 396"/>
              <a:gd name="T65" fmla="*/ 189 h 396"/>
              <a:gd name="T66" fmla="*/ 61 w 396"/>
              <a:gd name="T67" fmla="*/ 189 h 396"/>
              <a:gd name="T68" fmla="*/ 44 w 396"/>
              <a:gd name="T69" fmla="*/ 206 h 396"/>
              <a:gd name="T70" fmla="*/ 78 w 396"/>
              <a:gd name="T71" fmla="*/ 189 h 396"/>
              <a:gd name="T72" fmla="*/ 95 w 396"/>
              <a:gd name="T73" fmla="*/ 206 h 396"/>
              <a:gd name="T74" fmla="*/ 78 w 396"/>
              <a:gd name="T75" fmla="*/ 1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96">
                <a:moveTo>
                  <a:pt x="0" y="0"/>
                </a:moveTo>
                <a:lnTo>
                  <a:pt x="0" y="396"/>
                </a:lnTo>
                <a:lnTo>
                  <a:pt x="396" y="396"/>
                </a:lnTo>
                <a:lnTo>
                  <a:pt x="396" y="0"/>
                </a:lnTo>
                <a:lnTo>
                  <a:pt x="0" y="0"/>
                </a:lnTo>
                <a:close/>
                <a:moveTo>
                  <a:pt x="379" y="284"/>
                </a:moveTo>
                <a:lnTo>
                  <a:pt x="172" y="284"/>
                </a:lnTo>
                <a:lnTo>
                  <a:pt x="251" y="206"/>
                </a:lnTo>
                <a:lnTo>
                  <a:pt x="301" y="206"/>
                </a:lnTo>
                <a:lnTo>
                  <a:pt x="317" y="190"/>
                </a:lnTo>
                <a:lnTo>
                  <a:pt x="317" y="206"/>
                </a:lnTo>
                <a:lnTo>
                  <a:pt x="334" y="206"/>
                </a:lnTo>
                <a:lnTo>
                  <a:pt x="334" y="189"/>
                </a:lnTo>
                <a:lnTo>
                  <a:pt x="318" y="189"/>
                </a:lnTo>
                <a:lnTo>
                  <a:pt x="379" y="127"/>
                </a:lnTo>
                <a:lnTo>
                  <a:pt x="379" y="284"/>
                </a:lnTo>
                <a:close/>
                <a:moveTo>
                  <a:pt x="18" y="301"/>
                </a:moveTo>
                <a:lnTo>
                  <a:pt x="83" y="301"/>
                </a:lnTo>
                <a:lnTo>
                  <a:pt x="18" y="368"/>
                </a:lnTo>
                <a:lnTo>
                  <a:pt x="18" y="301"/>
                </a:lnTo>
                <a:close/>
                <a:moveTo>
                  <a:pt x="18" y="284"/>
                </a:moveTo>
                <a:lnTo>
                  <a:pt x="18" y="206"/>
                </a:lnTo>
                <a:lnTo>
                  <a:pt x="27" y="206"/>
                </a:lnTo>
                <a:lnTo>
                  <a:pt x="27" y="189"/>
                </a:lnTo>
                <a:lnTo>
                  <a:pt x="18" y="189"/>
                </a:lnTo>
                <a:lnTo>
                  <a:pt x="18" y="111"/>
                </a:lnTo>
                <a:lnTo>
                  <a:pt x="371" y="111"/>
                </a:lnTo>
                <a:lnTo>
                  <a:pt x="294" y="189"/>
                </a:lnTo>
                <a:lnTo>
                  <a:pt x="244" y="189"/>
                </a:lnTo>
                <a:lnTo>
                  <a:pt x="233" y="201"/>
                </a:lnTo>
                <a:lnTo>
                  <a:pt x="233" y="189"/>
                </a:lnTo>
                <a:lnTo>
                  <a:pt x="215" y="189"/>
                </a:lnTo>
                <a:lnTo>
                  <a:pt x="215" y="206"/>
                </a:lnTo>
                <a:lnTo>
                  <a:pt x="227" y="206"/>
                </a:lnTo>
                <a:lnTo>
                  <a:pt x="149" y="284"/>
                </a:lnTo>
                <a:lnTo>
                  <a:pt x="18" y="284"/>
                </a:lnTo>
                <a:close/>
                <a:moveTo>
                  <a:pt x="379" y="16"/>
                </a:moveTo>
                <a:lnTo>
                  <a:pt x="379" y="95"/>
                </a:lnTo>
                <a:lnTo>
                  <a:pt x="18" y="95"/>
                </a:lnTo>
                <a:lnTo>
                  <a:pt x="18" y="16"/>
                </a:lnTo>
                <a:lnTo>
                  <a:pt x="379" y="16"/>
                </a:lnTo>
                <a:close/>
                <a:moveTo>
                  <a:pt x="29" y="379"/>
                </a:moveTo>
                <a:lnTo>
                  <a:pt x="107" y="301"/>
                </a:lnTo>
                <a:lnTo>
                  <a:pt x="379" y="301"/>
                </a:lnTo>
                <a:lnTo>
                  <a:pt x="379" y="379"/>
                </a:lnTo>
                <a:lnTo>
                  <a:pt x="29" y="379"/>
                </a:lnTo>
                <a:close/>
                <a:moveTo>
                  <a:pt x="369" y="206"/>
                </a:moveTo>
                <a:lnTo>
                  <a:pt x="351" y="206"/>
                </a:lnTo>
                <a:lnTo>
                  <a:pt x="351" y="189"/>
                </a:lnTo>
                <a:lnTo>
                  <a:pt x="369" y="189"/>
                </a:lnTo>
                <a:lnTo>
                  <a:pt x="369" y="206"/>
                </a:lnTo>
                <a:close/>
                <a:moveTo>
                  <a:pt x="198" y="206"/>
                </a:moveTo>
                <a:lnTo>
                  <a:pt x="181" y="206"/>
                </a:lnTo>
                <a:lnTo>
                  <a:pt x="181" y="189"/>
                </a:lnTo>
                <a:lnTo>
                  <a:pt x="198" y="189"/>
                </a:lnTo>
                <a:lnTo>
                  <a:pt x="198" y="206"/>
                </a:lnTo>
                <a:close/>
                <a:moveTo>
                  <a:pt x="164" y="206"/>
                </a:moveTo>
                <a:lnTo>
                  <a:pt x="147" y="206"/>
                </a:lnTo>
                <a:lnTo>
                  <a:pt x="147" y="189"/>
                </a:lnTo>
                <a:lnTo>
                  <a:pt x="164" y="189"/>
                </a:lnTo>
                <a:lnTo>
                  <a:pt x="164" y="206"/>
                </a:lnTo>
                <a:close/>
                <a:moveTo>
                  <a:pt x="112" y="189"/>
                </a:moveTo>
                <a:lnTo>
                  <a:pt x="130" y="189"/>
                </a:lnTo>
                <a:lnTo>
                  <a:pt x="130" y="206"/>
                </a:lnTo>
                <a:lnTo>
                  <a:pt x="112" y="206"/>
                </a:lnTo>
                <a:lnTo>
                  <a:pt x="112" y="189"/>
                </a:lnTo>
                <a:close/>
                <a:moveTo>
                  <a:pt x="44" y="189"/>
                </a:moveTo>
                <a:lnTo>
                  <a:pt x="61" y="189"/>
                </a:lnTo>
                <a:lnTo>
                  <a:pt x="61" y="206"/>
                </a:lnTo>
                <a:lnTo>
                  <a:pt x="44" y="206"/>
                </a:lnTo>
                <a:lnTo>
                  <a:pt x="44" y="189"/>
                </a:lnTo>
                <a:close/>
                <a:moveTo>
                  <a:pt x="78" y="189"/>
                </a:moveTo>
                <a:lnTo>
                  <a:pt x="95" y="189"/>
                </a:lnTo>
                <a:lnTo>
                  <a:pt x="95" y="206"/>
                </a:lnTo>
                <a:lnTo>
                  <a:pt x="78" y="206"/>
                </a:lnTo>
                <a:lnTo>
                  <a:pt x="78" y="18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23" name="Freeform 30">
            <a:extLst>
              <a:ext uri="{FF2B5EF4-FFF2-40B4-BE49-F238E27FC236}">
                <a16:creationId xmlns:a16="http://schemas.microsoft.com/office/drawing/2014/main" xmlns="" id="{C125BB93-45CE-41CE-A330-886EC8A6F2D5}"/>
              </a:ext>
            </a:extLst>
          </p:cNvPr>
          <p:cNvSpPr>
            <a:spLocks noChangeAspect="1" noEditPoints="1"/>
          </p:cNvSpPr>
          <p:nvPr/>
        </p:nvSpPr>
        <p:spPr bwMode="auto">
          <a:xfrm>
            <a:off x="408999" y="2525780"/>
            <a:ext cx="568035" cy="568035"/>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tx1"/>
          </a:solidFill>
          <a:ln w="3175">
            <a:noFill/>
          </a:ln>
        </p:spPr>
        <p:txBody>
          <a:bodyPr vert="horz" wrap="square" lIns="85725" tIns="42863" rIns="85725" bIns="42863" numCol="1" anchor="t" anchorCtr="0" compatLnSpc="1">
            <a:prstTxWarp prst="textNoShape">
              <a:avLst/>
            </a:prstTxWarp>
          </a:bodyPr>
          <a:lstStyle/>
          <a:p>
            <a:pPr defTabSz="1143000">
              <a:buClrTx/>
            </a:pPr>
            <a:endParaRPr lang="en-US" sz="1050" kern="1200">
              <a:solidFill>
                <a:srgbClr val="D04A02"/>
              </a:solidFill>
              <a:latin typeface="Calibri "/>
              <a:ea typeface="+mn-ea"/>
              <a:cs typeface="+mn-cs"/>
            </a:endParaRPr>
          </a:p>
        </p:txBody>
      </p:sp>
      <p:sp>
        <p:nvSpPr>
          <p:cNvPr id="24" name="Freeform 106">
            <a:extLst>
              <a:ext uri="{FF2B5EF4-FFF2-40B4-BE49-F238E27FC236}">
                <a16:creationId xmlns:a16="http://schemas.microsoft.com/office/drawing/2014/main" xmlns="" id="{FDF83C0C-A5F5-4610-BAE8-87A1DF06439A}"/>
              </a:ext>
            </a:extLst>
          </p:cNvPr>
          <p:cNvSpPr>
            <a:spLocks noEditPoints="1"/>
          </p:cNvSpPr>
          <p:nvPr/>
        </p:nvSpPr>
        <p:spPr bwMode="auto">
          <a:xfrm>
            <a:off x="484252" y="4697349"/>
            <a:ext cx="512448" cy="503829"/>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
              <a:ea typeface="+mn-ea"/>
              <a:cs typeface="+mn-cs"/>
            </a:endParaRPr>
          </a:p>
        </p:txBody>
      </p:sp>
      <p:grpSp>
        <p:nvGrpSpPr>
          <p:cNvPr id="25" name="Group 24">
            <a:extLst>
              <a:ext uri="{FF2B5EF4-FFF2-40B4-BE49-F238E27FC236}">
                <a16:creationId xmlns:a16="http://schemas.microsoft.com/office/drawing/2014/main" xmlns="" id="{9C1580F1-F81B-4045-BC9C-9BCAE7864E97}"/>
              </a:ext>
            </a:extLst>
          </p:cNvPr>
          <p:cNvGrpSpPr>
            <a:grpSpLocks noChangeAspect="1"/>
          </p:cNvGrpSpPr>
          <p:nvPr/>
        </p:nvGrpSpPr>
        <p:grpSpPr>
          <a:xfrm>
            <a:off x="484252" y="5340999"/>
            <a:ext cx="492781" cy="492786"/>
            <a:chOff x="4259465" y="4028218"/>
            <a:chExt cx="206140" cy="206142"/>
          </a:xfrm>
          <a:solidFill>
            <a:schemeClr val="tx1"/>
          </a:solidFill>
        </p:grpSpPr>
        <p:sp>
          <p:nvSpPr>
            <p:cNvPr id="26" name="Freeform 56">
              <a:extLst>
                <a:ext uri="{FF2B5EF4-FFF2-40B4-BE49-F238E27FC236}">
                  <a16:creationId xmlns:a16="http://schemas.microsoft.com/office/drawing/2014/main" xmlns=""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7" name="Freeform 57">
              <a:extLst>
                <a:ext uri="{FF2B5EF4-FFF2-40B4-BE49-F238E27FC236}">
                  <a16:creationId xmlns:a16="http://schemas.microsoft.com/office/drawing/2014/main" xmlns=""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8" name="Rectangle 58">
              <a:extLst>
                <a:ext uri="{FF2B5EF4-FFF2-40B4-BE49-F238E27FC236}">
                  <a16:creationId xmlns:a16="http://schemas.microsoft.com/office/drawing/2014/main" xmlns=""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9" name="Rectangle 59">
              <a:extLst>
                <a:ext uri="{FF2B5EF4-FFF2-40B4-BE49-F238E27FC236}">
                  <a16:creationId xmlns:a16="http://schemas.microsoft.com/office/drawing/2014/main" xmlns=""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30" name="Freeform 79">
            <a:extLst>
              <a:ext uri="{FF2B5EF4-FFF2-40B4-BE49-F238E27FC236}">
                <a16:creationId xmlns:a16="http://schemas.microsoft.com/office/drawing/2014/main" xmlns="" id="{0A8D0EC6-267C-4C9D-ACA7-00433AF4D089}"/>
              </a:ext>
            </a:extLst>
          </p:cNvPr>
          <p:cNvSpPr>
            <a:spLocks noEditPoints="1"/>
          </p:cNvSpPr>
          <p:nvPr/>
        </p:nvSpPr>
        <p:spPr bwMode="auto">
          <a:xfrm>
            <a:off x="484253" y="5965239"/>
            <a:ext cx="460888" cy="503854"/>
          </a:xfrm>
          <a:custGeom>
            <a:avLst/>
            <a:gdLst>
              <a:gd name="T0" fmla="*/ 155 w 155"/>
              <a:gd name="T1" fmla="*/ 0 h 154"/>
              <a:gd name="T2" fmla="*/ 155 w 155"/>
              <a:gd name="T3" fmla="*/ 50 h 154"/>
              <a:gd name="T4" fmla="*/ 148 w 155"/>
              <a:gd name="T5" fmla="*/ 50 h 154"/>
              <a:gd name="T6" fmla="*/ 148 w 155"/>
              <a:gd name="T7" fmla="*/ 7 h 154"/>
              <a:gd name="T8" fmla="*/ 7 w 155"/>
              <a:gd name="T9" fmla="*/ 7 h 154"/>
              <a:gd name="T10" fmla="*/ 7 w 155"/>
              <a:gd name="T11" fmla="*/ 121 h 154"/>
              <a:gd name="T12" fmla="*/ 28 w 155"/>
              <a:gd name="T13" fmla="*/ 121 h 154"/>
              <a:gd name="T14" fmla="*/ 28 w 155"/>
              <a:gd name="T15" fmla="*/ 139 h 154"/>
              <a:gd name="T16" fmla="*/ 46 w 155"/>
              <a:gd name="T17" fmla="*/ 121 h 154"/>
              <a:gd name="T18" fmla="*/ 56 w 155"/>
              <a:gd name="T19" fmla="*/ 121 h 154"/>
              <a:gd name="T20" fmla="*/ 56 w 155"/>
              <a:gd name="T21" fmla="*/ 127 h 154"/>
              <a:gd name="T22" fmla="*/ 49 w 155"/>
              <a:gd name="T23" fmla="*/ 127 h 154"/>
              <a:gd name="T24" fmla="*/ 21 w 155"/>
              <a:gd name="T25" fmla="*/ 154 h 154"/>
              <a:gd name="T26" fmla="*/ 21 w 155"/>
              <a:gd name="T27" fmla="*/ 127 h 154"/>
              <a:gd name="T28" fmla="*/ 0 w 155"/>
              <a:gd name="T29" fmla="*/ 127 h 154"/>
              <a:gd name="T30" fmla="*/ 0 w 155"/>
              <a:gd name="T31" fmla="*/ 0 h 154"/>
              <a:gd name="T32" fmla="*/ 155 w 155"/>
              <a:gd name="T33" fmla="*/ 0 h 154"/>
              <a:gd name="T34" fmla="*/ 126 w 155"/>
              <a:gd name="T35" fmla="*/ 33 h 154"/>
              <a:gd name="T36" fmla="*/ 29 w 155"/>
              <a:gd name="T37" fmla="*/ 33 h 154"/>
              <a:gd name="T38" fmla="*/ 29 w 155"/>
              <a:gd name="T39" fmla="*/ 39 h 154"/>
              <a:gd name="T40" fmla="*/ 126 w 155"/>
              <a:gd name="T41" fmla="*/ 39 h 154"/>
              <a:gd name="T42" fmla="*/ 126 w 155"/>
              <a:gd name="T43" fmla="*/ 33 h 154"/>
              <a:gd name="T44" fmla="*/ 29 w 155"/>
              <a:gd name="T45" fmla="*/ 67 h 154"/>
              <a:gd name="T46" fmla="*/ 56 w 155"/>
              <a:gd name="T47" fmla="*/ 67 h 154"/>
              <a:gd name="T48" fmla="*/ 56 w 155"/>
              <a:gd name="T49" fmla="*/ 60 h 154"/>
              <a:gd name="T50" fmla="*/ 29 w 155"/>
              <a:gd name="T51" fmla="*/ 60 h 154"/>
              <a:gd name="T52" fmla="*/ 29 w 155"/>
              <a:gd name="T53" fmla="*/ 67 h 154"/>
              <a:gd name="T54" fmla="*/ 29 w 155"/>
              <a:gd name="T55" fmla="*/ 95 h 154"/>
              <a:gd name="T56" fmla="*/ 56 w 155"/>
              <a:gd name="T57" fmla="*/ 95 h 154"/>
              <a:gd name="T58" fmla="*/ 56 w 155"/>
              <a:gd name="T59" fmla="*/ 89 h 154"/>
              <a:gd name="T60" fmla="*/ 29 w 155"/>
              <a:gd name="T61" fmla="*/ 89 h 154"/>
              <a:gd name="T62" fmla="*/ 29 w 155"/>
              <a:gd name="T63" fmla="*/ 95 h 154"/>
              <a:gd name="T64" fmla="*/ 130 w 155"/>
              <a:gd name="T65" fmla="*/ 89 h 154"/>
              <a:gd name="T66" fmla="*/ 94 w 155"/>
              <a:gd name="T67" fmla="*/ 89 h 154"/>
              <a:gd name="T68" fmla="*/ 94 w 155"/>
              <a:gd name="T69" fmla="*/ 95 h 154"/>
              <a:gd name="T70" fmla="*/ 130 w 155"/>
              <a:gd name="T71" fmla="*/ 95 h 154"/>
              <a:gd name="T72" fmla="*/ 130 w 155"/>
              <a:gd name="T73" fmla="*/ 89 h 154"/>
              <a:gd name="T74" fmla="*/ 71 w 155"/>
              <a:gd name="T75" fmla="*/ 60 h 154"/>
              <a:gd name="T76" fmla="*/ 155 w 155"/>
              <a:gd name="T77" fmla="*/ 60 h 154"/>
              <a:gd name="T78" fmla="*/ 155 w 155"/>
              <a:gd name="T79" fmla="*/ 127 h 154"/>
              <a:gd name="T80" fmla="*/ 135 w 155"/>
              <a:gd name="T81" fmla="*/ 127 h 154"/>
              <a:gd name="T82" fmla="*/ 135 w 155"/>
              <a:gd name="T83" fmla="*/ 154 h 154"/>
              <a:gd name="T84" fmla="*/ 107 w 155"/>
              <a:gd name="T85" fmla="*/ 127 h 154"/>
              <a:gd name="T86" fmla="*/ 71 w 155"/>
              <a:gd name="T87" fmla="*/ 127 h 154"/>
              <a:gd name="T88" fmla="*/ 71 w 155"/>
              <a:gd name="T89" fmla="*/ 60 h 154"/>
              <a:gd name="T90" fmla="*/ 77 w 155"/>
              <a:gd name="T91" fmla="*/ 121 h 154"/>
              <a:gd name="T92" fmla="*/ 110 w 155"/>
              <a:gd name="T93" fmla="*/ 121 h 154"/>
              <a:gd name="T94" fmla="*/ 128 w 155"/>
              <a:gd name="T95" fmla="*/ 139 h 154"/>
              <a:gd name="T96" fmla="*/ 128 w 155"/>
              <a:gd name="T97" fmla="*/ 121 h 154"/>
              <a:gd name="T98" fmla="*/ 148 w 155"/>
              <a:gd name="T99" fmla="*/ 121 h 154"/>
              <a:gd name="T100" fmla="*/ 148 w 155"/>
              <a:gd name="T101" fmla="*/ 67 h 154"/>
              <a:gd name="T102" fmla="*/ 77 w 155"/>
              <a:gd name="T103" fmla="*/ 67 h 154"/>
              <a:gd name="T104" fmla="*/ 77 w 155"/>
              <a:gd name="T105"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4">
                <a:moveTo>
                  <a:pt x="155" y="0"/>
                </a:moveTo>
                <a:lnTo>
                  <a:pt x="155" y="50"/>
                </a:lnTo>
                <a:lnTo>
                  <a:pt x="148" y="50"/>
                </a:lnTo>
                <a:lnTo>
                  <a:pt x="148" y="7"/>
                </a:lnTo>
                <a:lnTo>
                  <a:pt x="7" y="7"/>
                </a:lnTo>
                <a:lnTo>
                  <a:pt x="7" y="121"/>
                </a:lnTo>
                <a:lnTo>
                  <a:pt x="28" y="121"/>
                </a:lnTo>
                <a:lnTo>
                  <a:pt x="28" y="139"/>
                </a:lnTo>
                <a:lnTo>
                  <a:pt x="46" y="121"/>
                </a:lnTo>
                <a:lnTo>
                  <a:pt x="56" y="121"/>
                </a:lnTo>
                <a:lnTo>
                  <a:pt x="56" y="127"/>
                </a:lnTo>
                <a:lnTo>
                  <a:pt x="49" y="127"/>
                </a:lnTo>
                <a:lnTo>
                  <a:pt x="21" y="154"/>
                </a:lnTo>
                <a:lnTo>
                  <a:pt x="21" y="127"/>
                </a:lnTo>
                <a:lnTo>
                  <a:pt x="0" y="127"/>
                </a:lnTo>
                <a:lnTo>
                  <a:pt x="0" y="0"/>
                </a:lnTo>
                <a:lnTo>
                  <a:pt x="155" y="0"/>
                </a:lnTo>
                <a:close/>
                <a:moveTo>
                  <a:pt x="126" y="33"/>
                </a:moveTo>
                <a:lnTo>
                  <a:pt x="29" y="33"/>
                </a:lnTo>
                <a:lnTo>
                  <a:pt x="29" y="39"/>
                </a:lnTo>
                <a:lnTo>
                  <a:pt x="126" y="39"/>
                </a:lnTo>
                <a:lnTo>
                  <a:pt x="126" y="33"/>
                </a:lnTo>
                <a:close/>
                <a:moveTo>
                  <a:pt x="29" y="67"/>
                </a:moveTo>
                <a:lnTo>
                  <a:pt x="56" y="67"/>
                </a:lnTo>
                <a:lnTo>
                  <a:pt x="56" y="60"/>
                </a:lnTo>
                <a:lnTo>
                  <a:pt x="29" y="60"/>
                </a:lnTo>
                <a:lnTo>
                  <a:pt x="29" y="67"/>
                </a:lnTo>
                <a:close/>
                <a:moveTo>
                  <a:pt x="29" y="95"/>
                </a:moveTo>
                <a:lnTo>
                  <a:pt x="56" y="95"/>
                </a:lnTo>
                <a:lnTo>
                  <a:pt x="56" y="89"/>
                </a:lnTo>
                <a:lnTo>
                  <a:pt x="29" y="89"/>
                </a:lnTo>
                <a:lnTo>
                  <a:pt x="29" y="95"/>
                </a:lnTo>
                <a:close/>
                <a:moveTo>
                  <a:pt x="130" y="89"/>
                </a:moveTo>
                <a:lnTo>
                  <a:pt x="94" y="89"/>
                </a:lnTo>
                <a:lnTo>
                  <a:pt x="94" y="95"/>
                </a:lnTo>
                <a:lnTo>
                  <a:pt x="130" y="95"/>
                </a:lnTo>
                <a:lnTo>
                  <a:pt x="130" y="89"/>
                </a:lnTo>
                <a:close/>
                <a:moveTo>
                  <a:pt x="71" y="60"/>
                </a:moveTo>
                <a:lnTo>
                  <a:pt x="155" y="60"/>
                </a:lnTo>
                <a:lnTo>
                  <a:pt x="155" y="127"/>
                </a:lnTo>
                <a:lnTo>
                  <a:pt x="135" y="127"/>
                </a:lnTo>
                <a:lnTo>
                  <a:pt x="135" y="154"/>
                </a:lnTo>
                <a:lnTo>
                  <a:pt x="107" y="127"/>
                </a:lnTo>
                <a:lnTo>
                  <a:pt x="71" y="127"/>
                </a:lnTo>
                <a:lnTo>
                  <a:pt x="71" y="60"/>
                </a:lnTo>
                <a:close/>
                <a:moveTo>
                  <a:pt x="77" y="121"/>
                </a:moveTo>
                <a:lnTo>
                  <a:pt x="110" y="121"/>
                </a:lnTo>
                <a:lnTo>
                  <a:pt x="128" y="139"/>
                </a:lnTo>
                <a:lnTo>
                  <a:pt x="128" y="121"/>
                </a:lnTo>
                <a:lnTo>
                  <a:pt x="148" y="121"/>
                </a:lnTo>
                <a:lnTo>
                  <a:pt x="148" y="67"/>
                </a:lnTo>
                <a:lnTo>
                  <a:pt x="77" y="67"/>
                </a:lnTo>
                <a:lnTo>
                  <a:pt x="77" y="121"/>
                </a:lnTo>
                <a:close/>
              </a:path>
            </a:pathLst>
          </a:custGeom>
          <a:solidFill>
            <a:schemeClr val="tx1"/>
          </a:solidFill>
          <a:ln w="12700">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31" name="Google Shape;1111;p22">
            <a:extLst>
              <a:ext uri="{FF2B5EF4-FFF2-40B4-BE49-F238E27FC236}">
                <a16:creationId xmlns:a16="http://schemas.microsoft.com/office/drawing/2014/main" xmlns="" id="{477B4A6A-F305-438A-97B5-41039CFE4FCD}"/>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6</a:t>
            </a:fld>
            <a:endParaRPr lang="el-GR" sz="1000">
              <a:solidFill>
                <a:schemeClr val="tx1"/>
              </a:solidFill>
              <a:latin typeface="Calibri "/>
            </a:endParaRPr>
          </a:p>
        </p:txBody>
      </p:sp>
    </p:spTree>
    <p:extLst>
      <p:ext uri="{BB962C8B-B14F-4D97-AF65-F5344CB8AC3E}">
        <p14:creationId xmlns:p14="http://schemas.microsoft.com/office/powerpoint/2010/main" xmlns="" val="329139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9DE4071-E997-4898-9594-528EAFC53E78}"/>
              </a:ext>
            </a:extLst>
          </p:cNvPr>
          <p:cNvGraphicFramePr>
            <a:graphicFrameLocks noChangeAspect="1"/>
          </p:cNvGraphicFramePr>
          <p:nvPr>
            <p:extLst>
              <p:ext uri="{D42A27DB-BD31-4B8C-83A1-F6EECF244321}">
                <p14:modId xmlns:p14="http://schemas.microsoft.com/office/powerpoint/2010/main" xmlns="" val="2962586500"/>
              </p:ext>
            </p:extLst>
          </p:nvPr>
        </p:nvGraphicFramePr>
        <p:xfrm>
          <a:off x="1588" y="1588"/>
          <a:ext cx="1588" cy="1588"/>
        </p:xfrm>
        <a:graphic>
          <a:graphicData uri="http://schemas.openxmlformats.org/presentationml/2006/ole">
            <p:oleObj spid="_x0000_s53334" name="think-cell Slide" r:id="rId25" imgW="360" imgH="360" progId="">
              <p:embed/>
            </p:oleObj>
          </a:graphicData>
        </a:graphic>
      </p:graphicFrame>
      <p:pic>
        <p:nvPicPr>
          <p:cNvPr id="10" name="Picture 3">
            <a:extLst>
              <a:ext uri="{FF2B5EF4-FFF2-40B4-BE49-F238E27FC236}">
                <a16:creationId xmlns:a16="http://schemas.microsoft.com/office/drawing/2014/main" xmlns="" id="{7F192178-EA69-4688-A6D8-158B94DD527A}"/>
              </a:ext>
            </a:extLst>
          </p:cNvPr>
          <p:cNvPicPr>
            <a:picLocks noChangeAspect="1" noChangeArrowheads="1"/>
          </p:cNvPicPr>
          <p:nvPr/>
        </p:nvPicPr>
        <p:blipFill rotWithShape="1">
          <a:blip r:embed="rId26">
            <a:lum bright="70000" contrast="-70000"/>
            <a:extLst>
              <a:ext uri="{BEBA8EAE-BF5A-486C-A8C5-ECC9F3942E4B}">
                <a14:imgProps xmlns:a14="http://schemas.microsoft.com/office/drawing/2010/main" xmlns="">
                  <a14:imgLayer r:embed="rId29">
                    <a14:imgEffect>
                      <a14:artisticPaintStrokes trans="100000" intensity="0"/>
                    </a14:imgEffect>
                  </a14:imgLayer>
                </a14:imgProps>
              </a:ext>
              <a:ext uri="{28A0092B-C50C-407E-A947-70E740481C1C}">
                <a14:useLocalDpi xmlns:a14="http://schemas.microsoft.com/office/drawing/2010/main" xmlns="" val="0"/>
              </a:ext>
            </a:extLst>
          </a:blip>
          <a:srcRect r="50280"/>
          <a:stretch/>
        </p:blipFill>
        <p:spPr bwMode="auto">
          <a:xfrm>
            <a:off x="9071240" y="472456"/>
            <a:ext cx="3103298"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1" name="Google Shape;1111;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1000"/>
              <a:buFont typeface="Roboto"/>
              <a:buNone/>
            </a:pPr>
            <a:fld id="{00000000-1234-1234-1234-123412341234}" type="slidenum">
              <a:rPr lang="el-GR" sz="1000" b="0" i="0" u="none" strike="noStrike" cap="none">
                <a:solidFill>
                  <a:srgbClr val="FFFFFF"/>
                </a:solidFill>
                <a:latin typeface="Calibri" panose="020F0502020204030204" pitchFamily="34" charset="0"/>
                <a:sym typeface="Roboto"/>
              </a:rPr>
              <a:pPr marL="0" marR="0" lvl="0" indent="0" algn="r" rtl="0">
                <a:lnSpc>
                  <a:spcPct val="100000"/>
                </a:lnSpc>
                <a:spcBef>
                  <a:spcPts val="0"/>
                </a:spcBef>
                <a:spcAft>
                  <a:spcPts val="0"/>
                </a:spcAft>
                <a:buClr>
                  <a:srgbClr val="FFFFFF"/>
                </a:buClr>
                <a:buSzPts val="1000"/>
                <a:buFont typeface="Roboto"/>
                <a:buNone/>
              </a:pPr>
              <a:t>7</a:t>
            </a:fld>
            <a:endParaRPr sz="1000" b="0" i="0" u="none" strike="noStrike" cap="none">
              <a:solidFill>
                <a:srgbClr val="FFFFFF"/>
              </a:solidFill>
              <a:latin typeface="Calibri" panose="020F0502020204030204" pitchFamily="34" charset="0"/>
              <a:sym typeface="Roboto"/>
            </a:endParaRPr>
          </a:p>
        </p:txBody>
      </p:sp>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Τα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sp>
        <p:nvSpPr>
          <p:cNvPr id="3" name="TextBox 2"/>
          <p:cNvSpPr txBox="1"/>
          <p:nvPr/>
        </p:nvSpPr>
        <p:spPr>
          <a:xfrm>
            <a:off x="397935" y="5946477"/>
            <a:ext cx="11023692" cy="523220"/>
          </a:xfrm>
          <a:prstGeom prst="rect">
            <a:avLst/>
          </a:prstGeom>
          <a:noFill/>
          <a:ln>
            <a:noFill/>
          </a:ln>
        </p:spPr>
        <p:txBody>
          <a:bodyPr wrap="square" rtlCol="0">
            <a:spAutoFit/>
          </a:bodyPr>
          <a:lstStyle/>
          <a:p>
            <a:r>
              <a:rPr lang="el-GR" dirty="0">
                <a:solidFill>
                  <a:srgbClr val="002060"/>
                </a:solidFill>
              </a:rPr>
              <a:t>8 Τομεακά Προγράμματα: 17,6 δις Ευρώ, 13 Περιφερειακά </a:t>
            </a:r>
            <a:r>
              <a:rPr lang="el-GR" dirty="0" smtClean="0">
                <a:solidFill>
                  <a:srgbClr val="002060"/>
                </a:solidFill>
              </a:rPr>
              <a:t>Προγράμματα:8,1</a:t>
            </a:r>
            <a:r>
              <a:rPr lang="en-GB" dirty="0" smtClean="0">
                <a:solidFill>
                  <a:srgbClr val="002060"/>
                </a:solidFill>
              </a:rPr>
              <a:t> </a:t>
            </a:r>
            <a:r>
              <a:rPr lang="el-GR" dirty="0" smtClean="0">
                <a:solidFill>
                  <a:srgbClr val="002060"/>
                </a:solidFill>
              </a:rPr>
              <a:t>δις </a:t>
            </a:r>
            <a:r>
              <a:rPr lang="el-GR" dirty="0">
                <a:solidFill>
                  <a:srgbClr val="002060"/>
                </a:solidFill>
              </a:rPr>
              <a:t>Ευρώ </a:t>
            </a:r>
            <a:endParaRPr lang="el-GR" dirty="0" smtClean="0">
              <a:solidFill>
                <a:srgbClr val="002060"/>
              </a:solidFill>
            </a:endParaRPr>
          </a:p>
          <a:p>
            <a:r>
              <a:rPr lang="el-GR" dirty="0" smtClean="0">
                <a:solidFill>
                  <a:srgbClr val="002060"/>
                </a:solidFill>
              </a:rPr>
              <a:t>+ Πρόγραμμα </a:t>
            </a:r>
            <a:r>
              <a:rPr lang="el-GR" dirty="0">
                <a:solidFill>
                  <a:srgbClr val="002060"/>
                </a:solidFill>
              </a:rPr>
              <a:t>Αλιείας, Υδατ/γειας και Θάλασσας: </a:t>
            </a:r>
            <a:r>
              <a:rPr lang="el-GR" dirty="0" smtClean="0">
                <a:solidFill>
                  <a:srgbClr val="002060"/>
                </a:solidFill>
              </a:rPr>
              <a:t>0,</a:t>
            </a:r>
            <a:r>
              <a:rPr lang="en-GB" dirty="0" smtClean="0">
                <a:solidFill>
                  <a:srgbClr val="002060"/>
                </a:solidFill>
              </a:rPr>
              <a:t>5 </a:t>
            </a:r>
            <a:r>
              <a:rPr lang="el-GR" dirty="0" smtClean="0">
                <a:solidFill>
                  <a:srgbClr val="002060"/>
                </a:solidFill>
              </a:rPr>
              <a:t>δις </a:t>
            </a:r>
            <a:r>
              <a:rPr lang="el-GR" dirty="0">
                <a:solidFill>
                  <a:srgbClr val="002060"/>
                </a:solidFill>
              </a:rPr>
              <a:t>Ευρώ. </a:t>
            </a:r>
            <a:r>
              <a:rPr lang="el-GR" b="1" dirty="0">
                <a:solidFill>
                  <a:srgbClr val="002060"/>
                </a:solidFill>
              </a:rPr>
              <a:t>Σύνολο: </a:t>
            </a:r>
            <a:r>
              <a:rPr lang="el-GR" b="1" dirty="0" smtClean="0">
                <a:solidFill>
                  <a:srgbClr val="002060"/>
                </a:solidFill>
              </a:rPr>
              <a:t>26,</a:t>
            </a:r>
            <a:r>
              <a:rPr lang="en-GB" b="1" dirty="0" smtClean="0">
                <a:solidFill>
                  <a:srgbClr val="002060"/>
                </a:solidFill>
              </a:rPr>
              <a:t>2 </a:t>
            </a:r>
            <a:r>
              <a:rPr lang="el-GR" b="1" dirty="0" smtClean="0">
                <a:solidFill>
                  <a:srgbClr val="002060"/>
                </a:solidFill>
              </a:rPr>
              <a:t>δις </a:t>
            </a:r>
            <a:r>
              <a:rPr lang="el-GR" b="1" dirty="0">
                <a:solidFill>
                  <a:srgbClr val="002060"/>
                </a:solidFill>
              </a:rPr>
              <a:t>Ευρώ</a:t>
            </a:r>
          </a:p>
        </p:txBody>
      </p:sp>
      <p:graphicFrame>
        <p:nvGraphicFramePr>
          <p:cNvPr id="42" name="Chart 41">
            <a:extLst>
              <a:ext uri="{FF2B5EF4-FFF2-40B4-BE49-F238E27FC236}">
                <a16:creationId xmlns:a16="http://schemas.microsoft.com/office/drawing/2014/main" xmlns="" id="{5F70EC6C-1FB5-4CFC-AC83-3294D571C1D6}"/>
              </a:ext>
            </a:extLst>
          </p:cNvPr>
          <p:cNvGraphicFramePr/>
          <p:nvPr>
            <p:custDataLst>
              <p:tags r:id="rId2"/>
            </p:custDataLst>
            <p:extLst>
              <p:ext uri="{D42A27DB-BD31-4B8C-83A1-F6EECF244321}">
                <p14:modId xmlns:p14="http://schemas.microsoft.com/office/powerpoint/2010/main" xmlns="" val="536897858"/>
              </p:ext>
            </p:extLst>
          </p:nvPr>
        </p:nvGraphicFramePr>
        <p:xfrm>
          <a:off x="3441700" y="1079500"/>
          <a:ext cx="7937500" cy="4737100"/>
        </p:xfrm>
        <a:graphic>
          <a:graphicData uri="http://schemas.openxmlformats.org/drawingml/2006/chart">
            <c:chart xmlns:c="http://schemas.openxmlformats.org/drawingml/2006/chart" xmlns:r="http://schemas.openxmlformats.org/officeDocument/2006/relationships" r:id="rId30"/>
          </a:graphicData>
        </a:graphic>
      </p:graphicFrame>
      <p:sp>
        <p:nvSpPr>
          <p:cNvPr id="13" name="Text Placeholder 2">
            <a:extLst>
              <a:ext uri="{FF2B5EF4-FFF2-40B4-BE49-F238E27FC236}">
                <a16:creationId xmlns:a16="http://schemas.microsoft.com/office/drawing/2014/main" xmlns="" id="{BEE912C7-F087-45FF-8FDC-6D434D878607}"/>
              </a:ext>
            </a:extLst>
          </p:cNvPr>
          <p:cNvSpPr>
            <a:spLocks noGrp="1"/>
          </p:cNvSpPr>
          <p:nvPr>
            <p:custDataLst>
              <p:tags r:id="rId3"/>
            </p:custDataLst>
          </p:nvPr>
        </p:nvSpPr>
        <p:spPr bwMode="auto">
          <a:xfrm>
            <a:off x="2168525" y="1308100"/>
            <a:ext cx="12033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8F3F3D-CE3C-4C3D-BE2E-9A687690E6F9}" type="datetime'''''''''Α''ν''τα''γω''''''ν''''''ιστ''ικό''''τητα'">
              <a:rPr lang="el-GR" altLang="en-US" sz="1200" b="1">
                <a:latin typeface="Calibri "/>
                <a:cs typeface="+mn-cs"/>
              </a:rPr>
              <a:pPr marL="0" indent="0" algn="r">
                <a:spcBef>
                  <a:spcPct val="0"/>
                </a:spcBef>
                <a:spcAft>
                  <a:spcPct val="0"/>
                </a:spcAft>
                <a:buNone/>
              </a:pPr>
              <a:t>Ανταγωνιστικότητα</a:t>
            </a:fld>
            <a:endParaRPr lang="el-GR" sz="1200" b="1" dirty="0">
              <a:latin typeface="Calibri "/>
              <a:cs typeface="+mn-cs"/>
            </a:endParaRPr>
          </a:p>
        </p:txBody>
      </p:sp>
      <p:sp>
        <p:nvSpPr>
          <p:cNvPr id="14" name="Text Placeholder 2">
            <a:extLst>
              <a:ext uri="{FF2B5EF4-FFF2-40B4-BE49-F238E27FC236}">
                <a16:creationId xmlns:a16="http://schemas.microsoft.com/office/drawing/2014/main" xmlns="" id="{AEF9361D-B8F3-4163-B57C-8A87267DEEAA}"/>
              </a:ext>
            </a:extLst>
          </p:cNvPr>
          <p:cNvSpPr>
            <a:spLocks noGrp="1"/>
          </p:cNvSpPr>
          <p:nvPr>
            <p:custDataLst>
              <p:tags r:id="rId4"/>
            </p:custDataLst>
          </p:nvPr>
        </p:nvSpPr>
        <p:spPr bwMode="auto">
          <a:xfrm>
            <a:off x="652463" y="1765300"/>
            <a:ext cx="27193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46B3899-5B54-4517-B111-8935D97A00CE}" type="datetime'Αν''θ''ρώπινο Δυναμικό'''' ''και Κ''οινωνι''''κή'' Συν''οχή'''">
              <a:rPr lang="el-GR" altLang="en-US" sz="1200" b="1">
                <a:latin typeface="Calibri "/>
                <a:cs typeface="+mn-cs"/>
              </a:rPr>
              <a:pPr marL="0" indent="0" algn="r">
                <a:spcBef>
                  <a:spcPct val="0"/>
                </a:spcBef>
                <a:spcAft>
                  <a:spcPct val="0"/>
                </a:spcAft>
                <a:buNone/>
              </a:pPr>
              <a:t>Ανθρώπινο Δυναμικό και Κοινωνική Συνοχή</a:t>
            </a:fld>
            <a:endParaRPr lang="el-GR" sz="1200" b="1" dirty="0">
              <a:latin typeface="Calibri "/>
              <a:cs typeface="+mn-cs"/>
            </a:endParaRPr>
          </a:p>
        </p:txBody>
      </p:sp>
      <p:sp>
        <p:nvSpPr>
          <p:cNvPr id="22" name="Text Placeholder 2">
            <a:extLst>
              <a:ext uri="{FF2B5EF4-FFF2-40B4-BE49-F238E27FC236}">
                <a16:creationId xmlns:a16="http://schemas.microsoft.com/office/drawing/2014/main" xmlns="" id="{1AB36A80-3A0B-46DD-BB75-CE2680DDDB82}"/>
              </a:ext>
            </a:extLst>
          </p:cNvPr>
          <p:cNvSpPr>
            <a:spLocks noGrp="1"/>
          </p:cNvSpPr>
          <p:nvPr>
            <p:custDataLst>
              <p:tags r:id="rId5"/>
            </p:custDataLst>
          </p:nvPr>
        </p:nvSpPr>
        <p:spPr bwMode="auto">
          <a:xfrm>
            <a:off x="592138" y="4051300"/>
            <a:ext cx="27797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AA27290-C5A0-4C51-A7F6-D612D4653B35}" type="datetime'Τεχν''ική Β''οήθει''α κα''ι Υποστ''ή''ρι''''ξ''η Δικ''αιούχων'">
              <a:rPr lang="el-GR" altLang="en-US" sz="1200" b="1">
                <a:latin typeface="Calibri "/>
                <a:cs typeface="+mn-cs"/>
              </a:rPr>
              <a:pPr marL="0" indent="0" algn="r">
                <a:spcBef>
                  <a:spcPct val="0"/>
                </a:spcBef>
                <a:spcAft>
                  <a:spcPct val="0"/>
                </a:spcAft>
                <a:buNone/>
              </a:pPr>
              <a:t>Τεχνική Βοήθεια και Υποστήριξη Δικαιούχων</a:t>
            </a:fld>
            <a:endParaRPr lang="el-GR" sz="1200" b="1" dirty="0">
              <a:latin typeface="Calibri "/>
              <a:cs typeface="+mn-cs"/>
            </a:endParaRPr>
          </a:p>
        </p:txBody>
      </p:sp>
      <p:sp>
        <p:nvSpPr>
          <p:cNvPr id="20" name="Text Placeholder 2">
            <a:extLst>
              <a:ext uri="{FF2B5EF4-FFF2-40B4-BE49-F238E27FC236}">
                <a16:creationId xmlns:a16="http://schemas.microsoft.com/office/drawing/2014/main" xmlns="" id="{05358B59-A645-414B-9436-97886A7EB5B1}"/>
              </a:ext>
            </a:extLst>
          </p:cNvPr>
          <p:cNvSpPr>
            <a:spLocks noGrp="1"/>
          </p:cNvSpPr>
          <p:nvPr>
            <p:custDataLst>
              <p:tags r:id="rId6"/>
            </p:custDataLst>
          </p:nvPr>
        </p:nvSpPr>
        <p:spPr bwMode="auto">
          <a:xfrm>
            <a:off x="2601913" y="3136900"/>
            <a:ext cx="76993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F3E8E7-E56A-4BE4-AA19-A390D249B04B}" type="datetime' ''Μ''''''''ε''τ''α''φ''''''''ο''''''''ρ''''''έ''ς'''''''''">
              <a:rPr lang="el-GR" altLang="en-US" sz="1200" b="1">
                <a:latin typeface="Calibri "/>
                <a:cs typeface="+mn-cs"/>
              </a:rPr>
              <a:pPr marL="0" indent="0" algn="r">
                <a:spcBef>
                  <a:spcPct val="0"/>
                </a:spcBef>
                <a:spcAft>
                  <a:spcPct val="0"/>
                </a:spcAft>
                <a:buNone/>
              </a:pPr>
              <a:t> Μεταφορές</a:t>
            </a:fld>
            <a:endParaRPr lang="el-GR" sz="1200" b="1" dirty="0">
              <a:latin typeface="Calibri "/>
              <a:cs typeface="+mn-cs"/>
            </a:endParaRPr>
          </a:p>
        </p:txBody>
      </p:sp>
      <p:sp>
        <p:nvSpPr>
          <p:cNvPr id="15" name="Text Placeholder 2">
            <a:extLst>
              <a:ext uri="{FF2B5EF4-FFF2-40B4-BE49-F238E27FC236}">
                <a16:creationId xmlns:a16="http://schemas.microsoft.com/office/drawing/2014/main" xmlns="" id="{3354F638-147B-47F2-A650-7697C311858E}"/>
              </a:ext>
            </a:extLst>
          </p:cNvPr>
          <p:cNvSpPr>
            <a:spLocks noGrp="1"/>
          </p:cNvSpPr>
          <p:nvPr>
            <p:custDataLst>
              <p:tags r:id="rId7"/>
            </p:custDataLst>
          </p:nvPr>
        </p:nvSpPr>
        <p:spPr bwMode="auto">
          <a:xfrm>
            <a:off x="1549399" y="2222500"/>
            <a:ext cx="1822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2805F71-E7BC-4693-8CBD-D97E2FCA264E}" type="datetime'''''''Ψ''''''ηφιακός'''' ''Μετασ''''''χηματ''ισ''μ''''''ό''ς'">
              <a:rPr lang="el-GR" altLang="en-US" sz="1200" b="1">
                <a:latin typeface="Calibri "/>
                <a:cs typeface="+mn-cs"/>
              </a:rPr>
              <a:pPr marL="0" indent="0" algn="r">
                <a:spcBef>
                  <a:spcPct val="0"/>
                </a:spcBef>
                <a:spcAft>
                  <a:spcPct val="0"/>
                </a:spcAft>
                <a:buNone/>
              </a:pPr>
              <a:t>Ψηφιακός Μετασχηματισμός</a:t>
            </a:fld>
            <a:endParaRPr lang="el-GR" sz="1200" b="1" dirty="0">
              <a:latin typeface="Calibri "/>
              <a:cs typeface="+mn-cs"/>
            </a:endParaRPr>
          </a:p>
        </p:txBody>
      </p:sp>
      <p:sp>
        <p:nvSpPr>
          <p:cNvPr id="19" name="Text Placeholder 2">
            <a:extLst>
              <a:ext uri="{FF2B5EF4-FFF2-40B4-BE49-F238E27FC236}">
                <a16:creationId xmlns:a16="http://schemas.microsoft.com/office/drawing/2014/main" xmlns="" id="{F7F5FD18-DAB2-4C0A-8073-9176622D4A24}"/>
              </a:ext>
            </a:extLst>
          </p:cNvPr>
          <p:cNvSpPr>
            <a:spLocks noGrp="1"/>
          </p:cNvSpPr>
          <p:nvPr>
            <p:custDataLst>
              <p:tags r:id="rId8"/>
            </p:custDataLst>
          </p:nvPr>
        </p:nvSpPr>
        <p:spPr bwMode="auto">
          <a:xfrm>
            <a:off x="1252538" y="2679700"/>
            <a:ext cx="21193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1B28EC-922A-48E9-AD0E-6BD7E94D1C9A}" type="datetime'Π''ε''ριβ''ά''''λλον ''και Κλ''ιμα''''''''τι''κ''ή ''Αλλ''αγή'">
              <a:rPr lang="el-GR" altLang="en-US" sz="1200" b="1">
                <a:latin typeface="Calibri "/>
                <a:cs typeface="+mn-cs"/>
              </a:rPr>
              <a:pPr marL="0" indent="0" algn="r">
                <a:spcBef>
                  <a:spcPct val="0"/>
                </a:spcBef>
                <a:spcAft>
                  <a:spcPct val="0"/>
                </a:spcAft>
                <a:buNone/>
              </a:pPr>
              <a:t>Περιβάλλον και Κλιματική Αλλαγή</a:t>
            </a:fld>
            <a:endParaRPr lang="el-GR" sz="1200" b="1" dirty="0">
              <a:latin typeface="Calibri "/>
              <a:cs typeface="+mn-cs"/>
            </a:endParaRPr>
          </a:p>
        </p:txBody>
      </p:sp>
      <p:sp>
        <p:nvSpPr>
          <p:cNvPr id="21" name="Text Placeholder 2">
            <a:extLst>
              <a:ext uri="{FF2B5EF4-FFF2-40B4-BE49-F238E27FC236}">
                <a16:creationId xmlns:a16="http://schemas.microsoft.com/office/drawing/2014/main" xmlns="" id="{F8CF801B-69CE-466E-9848-C189D9266B33}"/>
              </a:ext>
            </a:extLst>
          </p:cNvPr>
          <p:cNvSpPr>
            <a:spLocks noGrp="1"/>
          </p:cNvSpPr>
          <p:nvPr>
            <p:custDataLst>
              <p:tags r:id="rId9"/>
            </p:custDataLst>
          </p:nvPr>
        </p:nvSpPr>
        <p:spPr bwMode="auto">
          <a:xfrm>
            <a:off x="2109788" y="3594100"/>
            <a:ext cx="12620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9C5387-AD74-4573-B61E-3C74A333D93B}" type="datetime'''Πολ''''ι''''τικ''ή'''''''' Π''ρ''''''''οστ''''''ασία'">
              <a:rPr lang="el-GR" altLang="en-US" sz="1200" b="1">
                <a:latin typeface="Calibri "/>
                <a:cs typeface="+mn-cs"/>
              </a:rPr>
              <a:pPr marL="0" indent="0" algn="r">
                <a:spcBef>
                  <a:spcPct val="0"/>
                </a:spcBef>
                <a:spcAft>
                  <a:spcPct val="0"/>
                </a:spcAft>
                <a:buNone/>
              </a:pPr>
              <a:t>Πολιτική Προστασία</a:t>
            </a:fld>
            <a:endParaRPr lang="el-GR" sz="1200" b="1" dirty="0">
              <a:latin typeface="Calibri "/>
              <a:cs typeface="+mn-cs"/>
            </a:endParaRPr>
          </a:p>
        </p:txBody>
      </p:sp>
      <p:sp>
        <p:nvSpPr>
          <p:cNvPr id="23" name="Text Placeholder 2">
            <a:extLst>
              <a:ext uri="{FF2B5EF4-FFF2-40B4-BE49-F238E27FC236}">
                <a16:creationId xmlns:a16="http://schemas.microsoft.com/office/drawing/2014/main" xmlns="" id="{F2115119-8504-45F5-B719-5F2B6F2765F1}"/>
              </a:ext>
            </a:extLst>
          </p:cNvPr>
          <p:cNvSpPr>
            <a:spLocks noGrp="1"/>
          </p:cNvSpPr>
          <p:nvPr>
            <p:custDataLst>
              <p:tags r:id="rId10"/>
            </p:custDataLst>
          </p:nvPr>
        </p:nvSpPr>
        <p:spPr bwMode="auto">
          <a:xfrm>
            <a:off x="1416049" y="4508500"/>
            <a:ext cx="195580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55D434-686C-43D5-BAE4-972AB08AE4F3}" type="datetime'''Δί''κα''ι''''η ''Αναπ''''τυ''''ξι''''''ακή Με''τ''άβ''''αση'">
              <a:rPr lang="el-GR" altLang="en-US" sz="1200" b="1">
                <a:latin typeface="Calibri "/>
                <a:cs typeface="+mn-cs"/>
              </a:rPr>
              <a:pPr marL="0" indent="0" algn="r">
                <a:spcBef>
                  <a:spcPct val="0"/>
                </a:spcBef>
                <a:spcAft>
                  <a:spcPct val="0"/>
                </a:spcAft>
                <a:buNone/>
              </a:pPr>
              <a:t>Δίκαιη Αναπτυξιακή Μετάβαση</a:t>
            </a:fld>
            <a:endParaRPr lang="el-GR" sz="1200" b="1" dirty="0">
              <a:latin typeface="Calibri "/>
              <a:cs typeface="+mn-cs"/>
            </a:endParaRPr>
          </a:p>
        </p:txBody>
      </p:sp>
      <p:sp>
        <p:nvSpPr>
          <p:cNvPr id="24" name="Text Placeholder 2">
            <a:extLst>
              <a:ext uri="{FF2B5EF4-FFF2-40B4-BE49-F238E27FC236}">
                <a16:creationId xmlns:a16="http://schemas.microsoft.com/office/drawing/2014/main" xmlns="" id="{600E3134-2F37-49EA-888A-6CFACD4E9B64}"/>
              </a:ext>
            </a:extLst>
          </p:cNvPr>
          <p:cNvSpPr>
            <a:spLocks noGrp="1"/>
          </p:cNvSpPr>
          <p:nvPr>
            <p:custDataLst>
              <p:tags r:id="rId11"/>
            </p:custDataLst>
          </p:nvPr>
        </p:nvSpPr>
        <p:spPr bwMode="auto">
          <a:xfrm>
            <a:off x="915988" y="4965700"/>
            <a:ext cx="24558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CBB59F2-200B-4BF3-9A38-CCD215DBCC4D}" type="datetime'Αλιεία, Υδατ''''οκ''''αλ''λι''έργ''εια και Θ''άλασσα'">
              <a:rPr lang="el-GR" altLang="en-US" sz="1200" b="1">
                <a:latin typeface="Calibri "/>
                <a:cs typeface="+mn-cs"/>
              </a:rPr>
              <a:pPr marL="0" indent="0" algn="r">
                <a:spcBef>
                  <a:spcPct val="0"/>
                </a:spcBef>
                <a:spcAft>
                  <a:spcPct val="0"/>
                </a:spcAft>
                <a:buNone/>
              </a:pPr>
              <a:t>Αλιεία, Υδατοκαλλιέργεια και Θάλασσα</a:t>
            </a:fld>
            <a:endParaRPr lang="el-GR" sz="1200" b="1" dirty="0">
              <a:latin typeface="Calibri "/>
              <a:cs typeface="+mn-cs"/>
            </a:endParaRPr>
          </a:p>
        </p:txBody>
      </p:sp>
      <p:sp>
        <p:nvSpPr>
          <p:cNvPr id="25" name="Text Placeholder 2">
            <a:extLst>
              <a:ext uri="{FF2B5EF4-FFF2-40B4-BE49-F238E27FC236}">
                <a16:creationId xmlns:a16="http://schemas.microsoft.com/office/drawing/2014/main" xmlns="" id="{85C7DD07-9BE1-4223-B9EC-5AEAA6F139D1}"/>
              </a:ext>
            </a:extLst>
          </p:cNvPr>
          <p:cNvSpPr>
            <a:spLocks noGrp="1"/>
          </p:cNvSpPr>
          <p:nvPr>
            <p:custDataLst>
              <p:tags r:id="rId12"/>
            </p:custDataLst>
          </p:nvPr>
        </p:nvSpPr>
        <p:spPr bwMode="auto">
          <a:xfrm>
            <a:off x="1377949" y="5422900"/>
            <a:ext cx="199390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903B7FC-D3D0-4BE2-AAC5-F04EE4119074}" type="datetime'13 Π''''ερ''ι''φ''ε''''''ρειακά ''''''''''Προ''γράμμα''τα'''">
              <a:rPr lang="el-GR" altLang="en-US" sz="1200" b="1">
                <a:latin typeface="Calibri "/>
                <a:cs typeface="+mn-cs"/>
              </a:rPr>
              <a:pPr marL="0" indent="0" algn="r">
                <a:spcBef>
                  <a:spcPct val="0"/>
                </a:spcBef>
                <a:spcAft>
                  <a:spcPct val="0"/>
                </a:spcAft>
                <a:buNone/>
              </a:pPr>
              <a:t>13 Περιφερειακά Προγράμματα</a:t>
            </a:fld>
            <a:endParaRPr lang="el-GR" sz="1200" b="1" dirty="0">
              <a:latin typeface="Calibri "/>
              <a:cs typeface="+mn-cs"/>
            </a:endParaRPr>
          </a:p>
        </p:txBody>
      </p:sp>
      <p:sp>
        <p:nvSpPr>
          <p:cNvPr id="115" name="Text Placeholder 2">
            <a:extLst>
              <a:ext uri="{FF2B5EF4-FFF2-40B4-BE49-F238E27FC236}">
                <a16:creationId xmlns:a16="http://schemas.microsoft.com/office/drawing/2014/main" xmlns="" id="{D1D3B378-3BA6-4A25-9F80-6456E86CEE8D}"/>
              </a:ext>
            </a:extLst>
          </p:cNvPr>
          <p:cNvSpPr>
            <a:spLocks noGrp="1"/>
          </p:cNvSpPr>
          <p:nvPr>
            <p:custDataLst>
              <p:tags r:id="rId13"/>
            </p:custDataLst>
          </p:nvPr>
        </p:nvSpPr>
        <p:spPr bwMode="gray">
          <a:xfrm>
            <a:off x="3987800" y="49657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D8D1CB2-C56B-4D38-B395-0686ACF10E55}" type="datetime'''''''''''4''5''''''''''''''''''''5'''''''''''''''">
              <a:rPr lang="el-GR" altLang="en-US" sz="1200" b="1" smtClean="0">
                <a:latin typeface="Calibri "/>
                <a:cs typeface="+mn-cs"/>
              </a:rPr>
              <a:pPr marL="0" indent="0">
                <a:spcBef>
                  <a:spcPct val="0"/>
                </a:spcBef>
                <a:spcAft>
                  <a:spcPct val="0"/>
                </a:spcAft>
                <a:buNone/>
              </a:pPr>
              <a:t>455</a:t>
            </a:fld>
            <a:endParaRPr lang="el-GR" sz="1200" b="1" dirty="0">
              <a:latin typeface="Calibri "/>
              <a:cs typeface="+mn-cs"/>
            </a:endParaRPr>
          </a:p>
        </p:txBody>
      </p:sp>
      <p:sp>
        <p:nvSpPr>
          <p:cNvPr id="92" name="Text Placeholder 2">
            <a:extLst>
              <a:ext uri="{FF2B5EF4-FFF2-40B4-BE49-F238E27FC236}">
                <a16:creationId xmlns:a16="http://schemas.microsoft.com/office/drawing/2014/main" xmlns="" id="{E71EB64F-7A6E-45BE-9A81-BEAA9CDE11DF}"/>
              </a:ext>
            </a:extLst>
          </p:cNvPr>
          <p:cNvSpPr>
            <a:spLocks noGrp="1"/>
          </p:cNvSpPr>
          <p:nvPr>
            <p:custDataLst>
              <p:tags r:id="rId14"/>
            </p:custDataLst>
          </p:nvPr>
        </p:nvSpPr>
        <p:spPr bwMode="gray">
          <a:xfrm>
            <a:off x="7292975" y="13081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FC499F7-9B2A-4BC0-8BD6-52E2CFB63A57}" type="datetime'''''''''''''''''''3''.''''''''8''''''''''''''''8''''5'''">
              <a:rPr lang="el-GR" altLang="en-US" sz="1200" b="1" smtClean="0">
                <a:latin typeface="Calibri "/>
                <a:cs typeface="+mn-cs"/>
              </a:rPr>
              <a:pPr marL="0" indent="0">
                <a:spcBef>
                  <a:spcPct val="0"/>
                </a:spcBef>
                <a:spcAft>
                  <a:spcPct val="0"/>
                </a:spcAft>
                <a:buNone/>
              </a:pPr>
              <a:t>3.885</a:t>
            </a:fld>
            <a:endParaRPr lang="el-GR" sz="1200" b="1" dirty="0">
              <a:latin typeface="Calibri "/>
              <a:cs typeface="+mn-cs"/>
            </a:endParaRPr>
          </a:p>
        </p:txBody>
      </p:sp>
      <p:sp>
        <p:nvSpPr>
          <p:cNvPr id="108" name="Text Placeholder 2">
            <a:extLst>
              <a:ext uri="{FF2B5EF4-FFF2-40B4-BE49-F238E27FC236}">
                <a16:creationId xmlns:a16="http://schemas.microsoft.com/office/drawing/2014/main" xmlns="" id="{97EFDC9D-C8F6-485E-827E-BB3F963FD029}"/>
              </a:ext>
            </a:extLst>
          </p:cNvPr>
          <p:cNvSpPr>
            <a:spLocks noGrp="1"/>
          </p:cNvSpPr>
          <p:nvPr>
            <p:custDataLst>
              <p:tags r:id="rId15"/>
            </p:custDataLst>
          </p:nvPr>
        </p:nvSpPr>
        <p:spPr bwMode="gray">
          <a:xfrm>
            <a:off x="7559675" y="17653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2B5B485-1268-485C-98FC-D849042D757D}" type="datetime'''''''4''''''''.''''1''''''''''6''''''''''2'''''''''">
              <a:rPr lang="el-GR" altLang="en-US" sz="1200" b="1" smtClean="0">
                <a:latin typeface="Calibri "/>
                <a:cs typeface="+mn-cs"/>
              </a:rPr>
              <a:pPr marL="0" indent="0">
                <a:spcBef>
                  <a:spcPct val="0"/>
                </a:spcBef>
                <a:spcAft>
                  <a:spcPct val="0"/>
                </a:spcAft>
                <a:buNone/>
              </a:pPr>
              <a:t>4.162</a:t>
            </a:fld>
            <a:endParaRPr lang="el-GR" sz="1200" b="1" dirty="0">
              <a:latin typeface="Calibri "/>
              <a:cs typeface="+mn-cs"/>
            </a:endParaRPr>
          </a:p>
        </p:txBody>
      </p:sp>
      <p:sp>
        <p:nvSpPr>
          <p:cNvPr id="109" name="Text Placeholder 2">
            <a:extLst>
              <a:ext uri="{FF2B5EF4-FFF2-40B4-BE49-F238E27FC236}">
                <a16:creationId xmlns:a16="http://schemas.microsoft.com/office/drawing/2014/main" xmlns="" id="{107E6CAA-00D7-4DE7-B50C-560CD9CE3A96}"/>
              </a:ext>
            </a:extLst>
          </p:cNvPr>
          <p:cNvSpPr>
            <a:spLocks noGrp="1"/>
          </p:cNvSpPr>
          <p:nvPr>
            <p:custDataLst>
              <p:tags r:id="rId16"/>
            </p:custDataLst>
          </p:nvPr>
        </p:nvSpPr>
        <p:spPr bwMode="gray">
          <a:xfrm>
            <a:off x="4457700" y="22225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0E42248-511F-4DF3-948B-F2B6018D6297}" type="datetime'''''''''''''''''''''''''9''43'''">
              <a:rPr lang="el-GR" altLang="en-US" sz="1200" b="1" smtClean="0">
                <a:latin typeface="Calibri "/>
                <a:cs typeface="+mn-cs"/>
              </a:rPr>
              <a:pPr marL="0" indent="0">
                <a:spcBef>
                  <a:spcPct val="0"/>
                </a:spcBef>
                <a:spcAft>
                  <a:spcPct val="0"/>
                </a:spcAft>
                <a:buNone/>
              </a:pPr>
              <a:t>943</a:t>
            </a:fld>
            <a:endParaRPr lang="el-GR" sz="1200" b="1" dirty="0">
              <a:latin typeface="Calibri "/>
              <a:cs typeface="+mn-cs"/>
            </a:endParaRPr>
          </a:p>
        </p:txBody>
      </p:sp>
      <p:sp>
        <p:nvSpPr>
          <p:cNvPr id="110" name="Text Placeholder 2">
            <a:extLst>
              <a:ext uri="{FF2B5EF4-FFF2-40B4-BE49-F238E27FC236}">
                <a16:creationId xmlns:a16="http://schemas.microsoft.com/office/drawing/2014/main" xmlns="" id="{49EB7FB6-727D-4411-9AB6-C8E065B3EEE8}"/>
              </a:ext>
            </a:extLst>
          </p:cNvPr>
          <p:cNvSpPr>
            <a:spLocks noGrp="1"/>
          </p:cNvSpPr>
          <p:nvPr>
            <p:custDataLst>
              <p:tags r:id="rId17"/>
            </p:custDataLst>
          </p:nvPr>
        </p:nvSpPr>
        <p:spPr bwMode="gray">
          <a:xfrm>
            <a:off x="7024688" y="26797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AFA6950-6CB5-4D2E-B984-55AB54682380}" type="datetime'''''''''''''''''''3''''.''6''''''''''''''''''''''0''''''7'">
              <a:rPr lang="el-GR" altLang="en-US" sz="1200" b="1" smtClean="0">
                <a:latin typeface="Calibri "/>
                <a:cs typeface="+mn-cs"/>
              </a:rPr>
              <a:pPr marL="0" indent="0">
                <a:spcBef>
                  <a:spcPct val="0"/>
                </a:spcBef>
                <a:spcAft>
                  <a:spcPct val="0"/>
                </a:spcAft>
                <a:buNone/>
              </a:pPr>
              <a:t>3.607</a:t>
            </a:fld>
            <a:endParaRPr lang="el-GR" sz="1200" b="1" dirty="0">
              <a:latin typeface="Calibri "/>
              <a:cs typeface="+mn-cs"/>
            </a:endParaRPr>
          </a:p>
        </p:txBody>
      </p:sp>
      <p:sp>
        <p:nvSpPr>
          <p:cNvPr id="111" name="Text Placeholder 2">
            <a:extLst>
              <a:ext uri="{FF2B5EF4-FFF2-40B4-BE49-F238E27FC236}">
                <a16:creationId xmlns:a16="http://schemas.microsoft.com/office/drawing/2014/main" xmlns="" id="{5E92476B-2F3A-437B-B7DD-4D23A3E27529}"/>
              </a:ext>
            </a:extLst>
          </p:cNvPr>
          <p:cNvSpPr>
            <a:spLocks noGrp="1"/>
          </p:cNvSpPr>
          <p:nvPr>
            <p:custDataLst>
              <p:tags r:id="rId18"/>
            </p:custDataLst>
          </p:nvPr>
        </p:nvSpPr>
        <p:spPr bwMode="gray">
          <a:xfrm>
            <a:off x="5692775" y="31369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EC7B395-5AB2-4543-BA7B-172B0DD1D884}" type="datetime'''2''''''''.''''''''''''''2''''''2''''4'''''''''">
              <a:rPr lang="el-GR" altLang="en-US" sz="1200" b="1" smtClean="0">
                <a:latin typeface="Calibri "/>
                <a:cs typeface="+mn-cs"/>
              </a:rPr>
              <a:pPr marL="0" indent="0">
                <a:spcBef>
                  <a:spcPct val="0"/>
                </a:spcBef>
                <a:spcAft>
                  <a:spcPct val="0"/>
                </a:spcAft>
                <a:buNone/>
              </a:pPr>
              <a:t>2.224</a:t>
            </a:fld>
            <a:endParaRPr lang="el-GR" sz="1200" b="1" dirty="0">
              <a:latin typeface="Calibri "/>
              <a:cs typeface="+mn-cs"/>
            </a:endParaRPr>
          </a:p>
        </p:txBody>
      </p:sp>
      <p:sp>
        <p:nvSpPr>
          <p:cNvPr id="112" name="Text Placeholder 2">
            <a:extLst>
              <a:ext uri="{FF2B5EF4-FFF2-40B4-BE49-F238E27FC236}">
                <a16:creationId xmlns:a16="http://schemas.microsoft.com/office/drawing/2014/main" xmlns="" id="{295BC998-F8E8-40E2-B85A-9B5DF4A2435E}"/>
              </a:ext>
            </a:extLst>
          </p:cNvPr>
          <p:cNvSpPr>
            <a:spLocks noGrp="1"/>
          </p:cNvSpPr>
          <p:nvPr>
            <p:custDataLst>
              <p:tags r:id="rId19"/>
            </p:custDataLst>
          </p:nvPr>
        </p:nvSpPr>
        <p:spPr bwMode="gray">
          <a:xfrm>
            <a:off x="4237038" y="35941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45C789-341B-46DC-873A-6E09AE5E885F}" type="datetime'''''''''''''''''''''''''''''7''''''''''1''''''4'''''''''''">
              <a:rPr lang="el-GR" altLang="en-US" sz="1200" b="1">
                <a:latin typeface="Calibri "/>
                <a:cs typeface="+mn-cs"/>
              </a:rPr>
              <a:pPr marL="0" indent="0">
                <a:spcBef>
                  <a:spcPct val="0"/>
                </a:spcBef>
                <a:spcAft>
                  <a:spcPct val="0"/>
                </a:spcAft>
                <a:buNone/>
              </a:pPr>
              <a:t>714</a:t>
            </a:fld>
            <a:endParaRPr lang="el-GR" sz="1200" b="1" dirty="0">
              <a:latin typeface="Calibri "/>
              <a:cs typeface="+mn-cs"/>
            </a:endParaRPr>
          </a:p>
        </p:txBody>
      </p:sp>
      <p:sp>
        <p:nvSpPr>
          <p:cNvPr id="113" name="Text Placeholder 2">
            <a:extLst>
              <a:ext uri="{FF2B5EF4-FFF2-40B4-BE49-F238E27FC236}">
                <a16:creationId xmlns:a16="http://schemas.microsoft.com/office/drawing/2014/main" xmlns="" id="{D171DB95-7673-4A1E-A33D-8B7F31031BAE}"/>
              </a:ext>
            </a:extLst>
          </p:cNvPr>
          <p:cNvSpPr>
            <a:spLocks noGrp="1"/>
          </p:cNvSpPr>
          <p:nvPr>
            <p:custDataLst>
              <p:tags r:id="rId20"/>
            </p:custDataLst>
          </p:nvPr>
        </p:nvSpPr>
        <p:spPr bwMode="gray">
          <a:xfrm>
            <a:off x="4035425" y="40513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A6CDAA3-51DE-441A-ACD4-C8CCE2509FD1}" type="datetime'''''''''5''''''''''0''''''''''4'''''''''''''">
              <a:rPr lang="el-GR" altLang="en-US" sz="1200" b="1" smtClean="0">
                <a:latin typeface="Calibri "/>
                <a:cs typeface="+mn-cs"/>
              </a:rPr>
              <a:pPr marL="0" indent="0">
                <a:spcBef>
                  <a:spcPct val="0"/>
                </a:spcBef>
                <a:spcAft>
                  <a:spcPct val="0"/>
                </a:spcAft>
                <a:buNone/>
              </a:pPr>
              <a:t>504</a:t>
            </a:fld>
            <a:endParaRPr lang="el-GR" sz="1200" b="1" dirty="0">
              <a:latin typeface="Calibri "/>
              <a:cs typeface="+mn-cs"/>
            </a:endParaRPr>
          </a:p>
        </p:txBody>
      </p:sp>
      <p:sp>
        <p:nvSpPr>
          <p:cNvPr id="114" name="Text Placeholder 2">
            <a:extLst>
              <a:ext uri="{FF2B5EF4-FFF2-40B4-BE49-F238E27FC236}">
                <a16:creationId xmlns:a16="http://schemas.microsoft.com/office/drawing/2014/main" xmlns="" id="{700547E5-2932-4E68-B052-C97031D0EF19}"/>
              </a:ext>
            </a:extLst>
          </p:cNvPr>
          <p:cNvSpPr>
            <a:spLocks noGrp="1"/>
          </p:cNvSpPr>
          <p:nvPr>
            <p:custDataLst>
              <p:tags r:id="rId21"/>
            </p:custDataLst>
          </p:nvPr>
        </p:nvSpPr>
        <p:spPr bwMode="gray">
          <a:xfrm>
            <a:off x="5119688" y="45085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6B4024-915C-46C2-AA16-1E2CBFCE26CC}" type="datetime'''''''1''''''''''''.''''''6''''''''''''2''''''''''''9'''''">
              <a:rPr lang="el-GR" altLang="en-US" sz="1200" b="1" smtClean="0">
                <a:latin typeface="Calibri "/>
                <a:cs typeface="+mn-cs"/>
              </a:rPr>
              <a:pPr marL="0" indent="0">
                <a:spcBef>
                  <a:spcPct val="0"/>
                </a:spcBef>
                <a:spcAft>
                  <a:spcPct val="0"/>
                </a:spcAft>
                <a:buNone/>
              </a:pPr>
              <a:t>1.629</a:t>
            </a:fld>
            <a:endParaRPr lang="el-GR" sz="1200" b="1" dirty="0">
              <a:latin typeface="Calibri "/>
              <a:cs typeface="+mn-cs"/>
            </a:endParaRPr>
          </a:p>
        </p:txBody>
      </p:sp>
      <p:sp>
        <p:nvSpPr>
          <p:cNvPr id="116" name="Text Placeholder 2">
            <a:extLst>
              <a:ext uri="{FF2B5EF4-FFF2-40B4-BE49-F238E27FC236}">
                <a16:creationId xmlns:a16="http://schemas.microsoft.com/office/drawing/2014/main" xmlns="" id="{0F90FAE3-C730-4B2F-933D-21D702ADB85E}"/>
              </a:ext>
            </a:extLst>
          </p:cNvPr>
          <p:cNvSpPr>
            <a:spLocks noGrp="1"/>
          </p:cNvSpPr>
          <p:nvPr>
            <p:custDataLst>
              <p:tags r:id="rId22"/>
            </p:custDataLst>
          </p:nvPr>
        </p:nvSpPr>
        <p:spPr bwMode="gray">
          <a:xfrm>
            <a:off x="11322050" y="542290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41D8E76-9819-41E7-8ECD-54C97EE43F6F}" type="datetime'8''''''''''''''''.06''''''''6'''''''''''''">
              <a:rPr lang="el-GR" altLang="en-US" sz="1200" b="1" smtClean="0">
                <a:latin typeface="Calibri "/>
                <a:cs typeface="+mn-cs"/>
              </a:rPr>
              <a:pPr marL="0" indent="0">
                <a:spcBef>
                  <a:spcPct val="0"/>
                </a:spcBef>
                <a:spcAft>
                  <a:spcPct val="0"/>
                </a:spcAft>
                <a:buNone/>
              </a:pPr>
              <a:t>8.066</a:t>
            </a:fld>
            <a:endParaRPr lang="el-GR" sz="1200" b="1" dirty="0">
              <a:latin typeface="Calibri "/>
              <a:cs typeface="+mn-cs"/>
            </a:endParaRPr>
          </a:p>
        </p:txBody>
      </p:sp>
      <p:sp>
        <p:nvSpPr>
          <p:cNvPr id="61" name="Rectangle 60">
            <a:extLst>
              <a:ext uri="{FF2B5EF4-FFF2-40B4-BE49-F238E27FC236}">
                <a16:creationId xmlns:a16="http://schemas.microsoft.com/office/drawing/2014/main" xmlns="" id="{34E69587-F3BB-4E28-99C4-55993F100A3F}"/>
              </a:ext>
            </a:extLst>
          </p:cNvPr>
          <p:cNvSpPr/>
          <p:nvPr/>
        </p:nvSpPr>
        <p:spPr>
          <a:xfrm>
            <a:off x="6377233" y="668078"/>
            <a:ext cx="5006499" cy="307777"/>
          </a:xfrm>
          <a:prstGeom prst="rect">
            <a:avLst/>
          </a:prstGeom>
        </p:spPr>
        <p:txBody>
          <a:bodyPr wrap="none">
            <a:spAutoFit/>
          </a:bodyPr>
          <a:lstStyle/>
          <a:p>
            <a:r>
              <a:rPr lang="el-GR" dirty="0">
                <a:latin typeface="+mn-lt"/>
              </a:rPr>
              <a:t>Σύνολο </a:t>
            </a:r>
            <a:r>
              <a:rPr lang="el-GR" dirty="0" err="1">
                <a:latin typeface="+mn-lt"/>
              </a:rPr>
              <a:t>Ενωσιακής</a:t>
            </a:r>
            <a:r>
              <a:rPr lang="el-GR" dirty="0">
                <a:latin typeface="+mn-lt"/>
              </a:rPr>
              <a:t> και Εθνικής Συμμετοχής, ποσά σε εκατ. Ευρώ</a:t>
            </a:r>
          </a:p>
        </p:txBody>
      </p:sp>
      <p:sp>
        <p:nvSpPr>
          <p:cNvPr id="30" name="Google Shape;1111;p22">
            <a:extLst>
              <a:ext uri="{FF2B5EF4-FFF2-40B4-BE49-F238E27FC236}">
                <a16:creationId xmlns:a16="http://schemas.microsoft.com/office/drawing/2014/main" xmlns="" id="{B7E926E2-EC31-4FAF-B47F-D6083AF7034A}"/>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7</a:t>
            </a:fld>
            <a:endParaRPr lang="el-GR" sz="1000">
              <a:solidFill>
                <a:schemeClr val="tx1"/>
              </a:solidFill>
              <a:latin typeface="Calibri "/>
            </a:endParaRPr>
          </a:p>
        </p:txBody>
      </p:sp>
    </p:spTree>
    <p:extLst>
      <p:ext uri="{BB962C8B-B14F-4D97-AF65-F5344CB8AC3E}">
        <p14:creationId xmlns:p14="http://schemas.microsoft.com/office/powerpoint/2010/main" xmlns="" val="400576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44AE3DA-61A8-4F7B-915C-27F1B0D57C9A}"/>
              </a:ext>
            </a:extLst>
          </p:cNvPr>
          <p:cNvGraphicFramePr>
            <a:graphicFrameLocks noChangeAspect="1"/>
          </p:cNvGraphicFramePr>
          <p:nvPr>
            <p:extLst>
              <p:ext uri="{D42A27DB-BD31-4B8C-83A1-F6EECF244321}">
                <p14:modId xmlns:p14="http://schemas.microsoft.com/office/powerpoint/2010/main" xmlns="" val="1277662753"/>
              </p:ext>
            </p:extLst>
          </p:nvPr>
        </p:nvGraphicFramePr>
        <p:xfrm>
          <a:off x="1588" y="1588"/>
          <a:ext cx="1588" cy="1588"/>
        </p:xfrm>
        <a:graphic>
          <a:graphicData uri="http://schemas.openxmlformats.org/presentationml/2006/ole">
            <p:oleObj spid="_x0000_s54359" name="think-cell Slide" r:id="rId48" imgW="360" imgH="360" progId="">
              <p:embed/>
            </p:oleObj>
          </a:graphicData>
        </a:graphic>
      </p:graphicFrame>
      <p:pic>
        <p:nvPicPr>
          <p:cNvPr id="10" name="Picture 3">
            <a:extLst>
              <a:ext uri="{FF2B5EF4-FFF2-40B4-BE49-F238E27FC236}">
                <a16:creationId xmlns:a16="http://schemas.microsoft.com/office/drawing/2014/main" xmlns="" id="{F1C8BE41-A460-4BA1-BC8B-D6A8CFFD83B3}"/>
              </a:ext>
            </a:extLst>
          </p:cNvPr>
          <p:cNvPicPr>
            <a:picLocks noChangeAspect="1" noChangeArrowheads="1"/>
          </p:cNvPicPr>
          <p:nvPr/>
        </p:nvPicPr>
        <p:blipFill rotWithShape="1">
          <a:blip r:embed="rId49">
            <a:lum bright="70000" contrast="-70000"/>
            <a:extLst>
              <a:ext uri="{BEBA8EAE-BF5A-486C-A8C5-ECC9F3942E4B}">
                <a14:imgProps xmlns:a14="http://schemas.microsoft.com/office/drawing/2010/main" xmlns="">
                  <a14:imgLayer r:embed="rId52">
                    <a14:imgEffect>
                      <a14:artisticPaintStrokes trans="100000" intensity="0"/>
                    </a14:imgEffect>
                  </a14:imgLayer>
                </a14:imgProps>
              </a:ext>
              <a:ext uri="{28A0092B-C50C-407E-A947-70E740481C1C}">
                <a14:useLocalDpi xmlns:a14="http://schemas.microsoft.com/office/drawing/2010/main" xmlns="" val="0"/>
              </a:ext>
            </a:extLst>
          </a:blip>
          <a:srcRect r="51744"/>
          <a:stretch/>
        </p:blipFill>
        <p:spPr bwMode="auto">
          <a:xfrm>
            <a:off x="9180097" y="374650"/>
            <a:ext cx="3011903" cy="62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Περιφερειακά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graphicFrame>
        <p:nvGraphicFramePr>
          <p:cNvPr id="109" name="Chart 108">
            <a:extLst>
              <a:ext uri="{FF2B5EF4-FFF2-40B4-BE49-F238E27FC236}">
                <a16:creationId xmlns:a16="http://schemas.microsoft.com/office/drawing/2014/main" xmlns="" id="{1BEA7E1C-0B8A-4E5C-9798-7A7EFC9D0DB4}"/>
              </a:ext>
            </a:extLst>
          </p:cNvPr>
          <p:cNvGraphicFramePr/>
          <p:nvPr>
            <p:custDataLst>
              <p:tags r:id="rId2"/>
            </p:custDataLst>
          </p:nvPr>
        </p:nvGraphicFramePr>
        <p:xfrm>
          <a:off x="3468688" y="820738"/>
          <a:ext cx="8112125" cy="5662612"/>
        </p:xfrm>
        <a:graphic>
          <a:graphicData uri="http://schemas.openxmlformats.org/drawingml/2006/chart">
            <c:chart xmlns:c="http://schemas.openxmlformats.org/drawingml/2006/chart" xmlns:r="http://schemas.openxmlformats.org/officeDocument/2006/relationships" r:id="rId53"/>
          </a:graphicData>
        </a:graphic>
      </p:graphicFrame>
      <p:sp>
        <p:nvSpPr>
          <p:cNvPr id="13" name="Text Placeholder 2">
            <a:extLst>
              <a:ext uri="{FF2B5EF4-FFF2-40B4-BE49-F238E27FC236}">
                <a16:creationId xmlns:a16="http://schemas.microsoft.com/office/drawing/2014/main" xmlns="" id="{F0344823-FF43-4B50-8913-8A6150D1E03E}"/>
              </a:ext>
            </a:extLst>
          </p:cNvPr>
          <p:cNvSpPr>
            <a:spLocks noGrp="1"/>
          </p:cNvSpPr>
          <p:nvPr>
            <p:custDataLst>
              <p:tags r:id="rId3"/>
            </p:custDataLst>
          </p:nvPr>
        </p:nvSpPr>
        <p:spPr bwMode="auto">
          <a:xfrm>
            <a:off x="1212850" y="1454150"/>
            <a:ext cx="2185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72CF009-C7A1-4A15-8ED3-03F02ADD7610}" type="datetime'Πρό''''γρ''αμμα Κεντρικ''ή''ς ''Μακ''''ε''''''δ''ο''''''νίας'">
              <a:rPr lang="el-GR" altLang="en-US" sz="1200" b="1" smtClean="0">
                <a:latin typeface="+mn-lt"/>
                <a:cs typeface="+mn-cs"/>
              </a:rPr>
              <a:pPr marL="0" indent="0" algn="r">
                <a:spcBef>
                  <a:spcPct val="0"/>
                </a:spcBef>
                <a:spcAft>
                  <a:spcPct val="0"/>
                </a:spcAft>
                <a:buNone/>
              </a:pPr>
              <a:t>Πρόγραμμα Κεντρικής Μακεδονίας</a:t>
            </a:fld>
            <a:endParaRPr lang="el-GR" sz="1200" b="1" dirty="0">
              <a:latin typeface="+mn-lt"/>
              <a:cs typeface="+mn-cs"/>
            </a:endParaRPr>
          </a:p>
        </p:txBody>
      </p:sp>
      <p:sp>
        <p:nvSpPr>
          <p:cNvPr id="85" name="Text Placeholder 2">
            <a:extLst>
              <a:ext uri="{FF2B5EF4-FFF2-40B4-BE49-F238E27FC236}">
                <a16:creationId xmlns:a16="http://schemas.microsoft.com/office/drawing/2014/main" xmlns="" id="{58F2A27B-8B09-428E-8C41-989ED2DCC547}"/>
              </a:ext>
            </a:extLst>
          </p:cNvPr>
          <p:cNvSpPr>
            <a:spLocks noGrp="1"/>
          </p:cNvSpPr>
          <p:nvPr>
            <p:custDataLst>
              <p:tags r:id="rId4"/>
            </p:custDataLst>
          </p:nvPr>
        </p:nvSpPr>
        <p:spPr bwMode="gray">
          <a:xfrm>
            <a:off x="5513388" y="47625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F7B10B2-1E85-4644-AE02-C386B26B70CC}"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14" name="Text Placeholder 2">
            <a:extLst>
              <a:ext uri="{FF2B5EF4-FFF2-40B4-BE49-F238E27FC236}">
                <a16:creationId xmlns:a16="http://schemas.microsoft.com/office/drawing/2014/main" xmlns="" id="{EE12EE0A-AED6-400D-BE15-072AB872D14D}"/>
              </a:ext>
            </a:extLst>
          </p:cNvPr>
          <p:cNvSpPr>
            <a:spLocks noGrp="1"/>
          </p:cNvSpPr>
          <p:nvPr>
            <p:custDataLst>
              <p:tags r:id="rId5"/>
            </p:custDataLst>
          </p:nvPr>
        </p:nvSpPr>
        <p:spPr bwMode="auto">
          <a:xfrm>
            <a:off x="1951038" y="1878013"/>
            <a:ext cx="144780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DC23E11-0369-458E-9346-F375023B3FB0}" type="datetime'''Πρ''''''ό''γρ''''''''''α''μμα'' ''Θ''εσ''σαλίας'''''''''''">
              <a:rPr lang="el-GR" altLang="en-US" sz="1200" b="1" smtClean="0">
                <a:latin typeface="+mn-lt"/>
                <a:cs typeface="+mn-cs"/>
              </a:rPr>
              <a:pPr marL="0" indent="0" algn="r">
                <a:spcBef>
                  <a:spcPct val="0"/>
                </a:spcBef>
                <a:spcAft>
                  <a:spcPct val="0"/>
                </a:spcAft>
                <a:buNone/>
              </a:pPr>
              <a:t>Πρόγραμμα Θεσσαλίας</a:t>
            </a:fld>
            <a:endParaRPr lang="el-GR" sz="1200" b="1" dirty="0">
              <a:latin typeface="+mn-lt"/>
              <a:cs typeface="+mn-cs"/>
            </a:endParaRPr>
          </a:p>
        </p:txBody>
      </p:sp>
      <p:sp>
        <p:nvSpPr>
          <p:cNvPr id="64" name="Text Placeholder 2">
            <a:extLst>
              <a:ext uri="{FF2B5EF4-FFF2-40B4-BE49-F238E27FC236}">
                <a16:creationId xmlns:a16="http://schemas.microsoft.com/office/drawing/2014/main" xmlns="" id="{59E3D3AC-1C21-412F-8C23-D0B17E89DF8A}"/>
              </a:ext>
            </a:extLst>
          </p:cNvPr>
          <p:cNvSpPr>
            <a:spLocks noGrp="1"/>
          </p:cNvSpPr>
          <p:nvPr>
            <p:custDataLst>
              <p:tags r:id="rId6"/>
            </p:custDataLst>
          </p:nvPr>
        </p:nvSpPr>
        <p:spPr bwMode="gray">
          <a:xfrm>
            <a:off x="6718300" y="9556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F4537BD-C63B-4729-8F85-94FE984C2773}" type="datetime'''''''''''''''''63''''''''''''''''''''''''''''''9'">
              <a:rPr lang="el-GR" altLang="en-US" sz="1200" b="1" smtClean="0">
                <a:latin typeface="Calibri "/>
                <a:cs typeface="+mn-cs"/>
              </a:rPr>
              <a:pPr marL="0" indent="0">
                <a:spcBef>
                  <a:spcPct val="0"/>
                </a:spcBef>
                <a:spcAft>
                  <a:spcPct val="0"/>
                </a:spcAft>
                <a:buNone/>
              </a:pPr>
              <a:t>639</a:t>
            </a:fld>
            <a:endParaRPr lang="el-GR" sz="1200" b="1" dirty="0">
              <a:latin typeface="Calibri "/>
              <a:cs typeface="+mn-cs"/>
            </a:endParaRPr>
          </a:p>
        </p:txBody>
      </p:sp>
      <p:sp>
        <p:nvSpPr>
          <p:cNvPr id="37" name="Text Placeholder 2">
            <a:extLst>
              <a:ext uri="{FF2B5EF4-FFF2-40B4-BE49-F238E27FC236}">
                <a16:creationId xmlns:a16="http://schemas.microsoft.com/office/drawing/2014/main" xmlns="" id="{26789793-FEDD-43DE-B679-18EF798F9F95}"/>
              </a:ext>
            </a:extLst>
          </p:cNvPr>
          <p:cNvSpPr>
            <a:spLocks noGrp="1"/>
          </p:cNvSpPr>
          <p:nvPr>
            <p:custDataLst>
              <p:tags r:id="rId7"/>
            </p:custDataLst>
          </p:nvPr>
        </p:nvSpPr>
        <p:spPr bwMode="auto">
          <a:xfrm>
            <a:off x="1584325" y="2724150"/>
            <a:ext cx="18145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2F13F38-A9CE-4E1E-9289-29ADCAF828DD}" type="datetime'''Πρόγρ''''''α''μμ''α ''Δ''υτικ''ής'' Ε''λ''λ''''''ά''δ''ας'">
              <a:rPr lang="el-GR" altLang="en-US" sz="1200" b="1" smtClean="0">
                <a:latin typeface="+mn-lt"/>
                <a:cs typeface="+mn-cs"/>
              </a:rPr>
              <a:pPr marL="0" indent="0" algn="r">
                <a:spcBef>
                  <a:spcPct val="0"/>
                </a:spcBef>
                <a:spcAft>
                  <a:spcPct val="0"/>
                </a:spcAft>
                <a:buNone/>
              </a:pPr>
              <a:t>Πρόγραμμα Δυτικής Ελλάδας</a:t>
            </a:fld>
            <a:endParaRPr lang="el-GR" sz="1200" b="1" dirty="0">
              <a:latin typeface="+mn-lt"/>
              <a:cs typeface="+mn-cs"/>
            </a:endParaRPr>
          </a:p>
        </p:txBody>
      </p:sp>
      <p:sp>
        <p:nvSpPr>
          <p:cNvPr id="36" name="Text Placeholder 2">
            <a:extLst>
              <a:ext uri="{FF2B5EF4-FFF2-40B4-BE49-F238E27FC236}">
                <a16:creationId xmlns:a16="http://schemas.microsoft.com/office/drawing/2014/main" xmlns="" id="{06C198BF-9B1B-4D91-9283-6B57CC0EACFE}"/>
              </a:ext>
            </a:extLst>
          </p:cNvPr>
          <p:cNvSpPr>
            <a:spLocks noGrp="1"/>
          </p:cNvSpPr>
          <p:nvPr>
            <p:custDataLst>
              <p:tags r:id="rId8"/>
            </p:custDataLst>
          </p:nvPr>
        </p:nvSpPr>
        <p:spPr bwMode="auto">
          <a:xfrm>
            <a:off x="2095500" y="2300288"/>
            <a:ext cx="130333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9FE1A89-1B0C-4C7E-A098-8813EF1E38E8}" type="datetime'''Πρ''''ό''''γραμμα'' Ηπ''''''εί''ρο''''''''''''''''''''''υ'''">
              <a:rPr lang="el-GR" altLang="en-US" sz="1200" b="1" smtClean="0">
                <a:latin typeface="+mn-lt"/>
                <a:cs typeface="+mn-cs"/>
              </a:rPr>
              <a:pPr marL="0" indent="0" algn="r">
                <a:spcBef>
                  <a:spcPct val="0"/>
                </a:spcBef>
                <a:spcAft>
                  <a:spcPct val="0"/>
                </a:spcAft>
                <a:buNone/>
              </a:pPr>
              <a:t>Πρόγραμμα Ηπείρου</a:t>
            </a:fld>
            <a:endParaRPr lang="el-GR" sz="1200" b="1" dirty="0">
              <a:latin typeface="+mn-lt"/>
              <a:cs typeface="+mn-cs"/>
            </a:endParaRPr>
          </a:p>
        </p:txBody>
      </p:sp>
      <p:sp>
        <p:nvSpPr>
          <p:cNvPr id="78" name="Text Placeholder 2">
            <a:extLst>
              <a:ext uri="{FF2B5EF4-FFF2-40B4-BE49-F238E27FC236}">
                <a16:creationId xmlns:a16="http://schemas.microsoft.com/office/drawing/2014/main" xmlns="" id="{709B7DE4-50B3-4D9A-855A-A9B43BCCD83C}"/>
              </a:ext>
            </a:extLst>
          </p:cNvPr>
          <p:cNvSpPr>
            <a:spLocks noGrp="1"/>
          </p:cNvSpPr>
          <p:nvPr>
            <p:custDataLst>
              <p:tags r:id="rId9"/>
            </p:custDataLst>
          </p:nvPr>
        </p:nvSpPr>
        <p:spPr bwMode="gray">
          <a:xfrm>
            <a:off x="5248275" y="322103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22721D8-8F52-4940-AC26-66AFED5A0F63}" type="datetime'3''''''''''''''''''''''''4''''''''''''0'''''''''''''''''''''">
              <a:rPr lang="el-GR" altLang="en-US" sz="1000" smtClean="0">
                <a:latin typeface="Calibri "/>
                <a:cs typeface="+mn-cs"/>
              </a:rPr>
              <a:pPr marL="0" indent="0">
                <a:spcBef>
                  <a:spcPct val="0"/>
                </a:spcBef>
                <a:spcAft>
                  <a:spcPct val="0"/>
                </a:spcAft>
                <a:buNone/>
              </a:pPr>
              <a:t>340</a:t>
            </a:fld>
            <a:endParaRPr lang="el-GR" sz="1000" dirty="0">
              <a:latin typeface="Calibri "/>
              <a:cs typeface="+mn-cs"/>
            </a:endParaRPr>
          </a:p>
        </p:txBody>
      </p:sp>
      <p:sp>
        <p:nvSpPr>
          <p:cNvPr id="71" name="Text Placeholder 2">
            <a:extLst>
              <a:ext uri="{FF2B5EF4-FFF2-40B4-BE49-F238E27FC236}">
                <a16:creationId xmlns:a16="http://schemas.microsoft.com/office/drawing/2014/main" xmlns="" id="{C7B80DD7-342B-49A9-88CA-D52AEF3986DA}"/>
              </a:ext>
            </a:extLst>
          </p:cNvPr>
          <p:cNvSpPr>
            <a:spLocks noGrp="1"/>
          </p:cNvSpPr>
          <p:nvPr>
            <p:custDataLst>
              <p:tags r:id="rId10"/>
            </p:custDataLst>
          </p:nvPr>
        </p:nvSpPr>
        <p:spPr bwMode="gray">
          <a:xfrm>
            <a:off x="6299200" y="180181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09A4B43-CBEA-4D0B-937E-3D461F021C10}" type="datetime'''''''''''''''''5''''5''''''''''''''''4'">
              <a:rPr lang="el-GR" altLang="en-US" sz="1200" b="1" smtClean="0">
                <a:latin typeface="Calibri "/>
                <a:cs typeface="+mn-cs"/>
              </a:rPr>
              <a:pPr marL="0" indent="0">
                <a:spcBef>
                  <a:spcPct val="0"/>
                </a:spcBef>
                <a:spcAft>
                  <a:spcPct val="0"/>
                </a:spcAft>
                <a:buNone/>
              </a:pPr>
              <a:t>554</a:t>
            </a:fld>
            <a:endParaRPr lang="el-GR" sz="1200" b="1" dirty="0">
              <a:latin typeface="Calibri "/>
              <a:cs typeface="+mn-cs"/>
            </a:endParaRPr>
          </a:p>
        </p:txBody>
      </p:sp>
      <p:sp>
        <p:nvSpPr>
          <p:cNvPr id="38" name="Text Placeholder 2">
            <a:extLst>
              <a:ext uri="{FF2B5EF4-FFF2-40B4-BE49-F238E27FC236}">
                <a16:creationId xmlns:a16="http://schemas.microsoft.com/office/drawing/2014/main" xmlns="" id="{EB1EAB82-C1B3-4EE4-B4C6-A22CBC14342A}"/>
              </a:ext>
            </a:extLst>
          </p:cNvPr>
          <p:cNvSpPr>
            <a:spLocks noGrp="1"/>
          </p:cNvSpPr>
          <p:nvPr>
            <p:custDataLst>
              <p:tags r:id="rId11"/>
            </p:custDataLst>
          </p:nvPr>
        </p:nvSpPr>
        <p:spPr bwMode="auto">
          <a:xfrm>
            <a:off x="1339850" y="3146425"/>
            <a:ext cx="20589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961560C-A19A-4D95-A501-A2F89F22FE40}" type="datetime'''Πρ''όγρα''μμ''α Δ''υτ''ι''''κ''ής'' Μ''ακ''''''''εδ''ονίας'">
              <a:rPr lang="el-GR" altLang="en-US" sz="1200" b="1" smtClean="0">
                <a:latin typeface="+mn-lt"/>
                <a:cs typeface="+mn-cs"/>
              </a:rPr>
              <a:pPr marL="0" indent="0" algn="r">
                <a:spcBef>
                  <a:spcPct val="0"/>
                </a:spcBef>
                <a:spcAft>
                  <a:spcPct val="0"/>
                </a:spcAft>
                <a:buNone/>
              </a:pPr>
              <a:t>Πρόγραμμα Δυτικής Μακεδονίας</a:t>
            </a:fld>
            <a:endParaRPr lang="el-GR" sz="1200" b="1" dirty="0">
              <a:latin typeface="+mn-lt"/>
              <a:cs typeface="+mn-cs"/>
            </a:endParaRPr>
          </a:p>
        </p:txBody>
      </p:sp>
      <p:sp>
        <p:nvSpPr>
          <p:cNvPr id="92" name="Text Placeholder 2">
            <a:extLst>
              <a:ext uri="{FF2B5EF4-FFF2-40B4-BE49-F238E27FC236}">
                <a16:creationId xmlns:a16="http://schemas.microsoft.com/office/drawing/2014/main" xmlns="" id="{D32924F1-6674-4D77-AF26-68706E1AA20F}"/>
              </a:ext>
            </a:extLst>
          </p:cNvPr>
          <p:cNvSpPr>
            <a:spLocks noGrp="1"/>
          </p:cNvSpPr>
          <p:nvPr>
            <p:custDataLst>
              <p:tags r:id="rId12"/>
            </p:custDataLst>
          </p:nvPr>
        </p:nvSpPr>
        <p:spPr bwMode="gray">
          <a:xfrm>
            <a:off x="4427538" y="618172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2F5E3B1-65F1-47A9-8E5A-EC28D0EDD424}" type="datetime'''''''''''17''''''''''3'''''''''''''''''''''''''">
              <a:rPr lang="el-GR" altLang="en-US" sz="1000" smtClean="0">
                <a:latin typeface="Calibri "/>
                <a:cs typeface="+mn-cs"/>
              </a:rPr>
              <a:pPr marL="0" indent="0">
                <a:spcBef>
                  <a:spcPct val="0"/>
                </a:spcBef>
                <a:spcAft>
                  <a:spcPct val="0"/>
                </a:spcAft>
                <a:buNone/>
              </a:pPr>
              <a:t>173</a:t>
            </a:fld>
            <a:endParaRPr lang="el-GR" sz="1000" dirty="0">
              <a:latin typeface="Calibri "/>
              <a:cs typeface="+mn-cs"/>
            </a:endParaRPr>
          </a:p>
        </p:txBody>
      </p:sp>
      <p:sp>
        <p:nvSpPr>
          <p:cNvPr id="91" name="Text Placeholder 2">
            <a:extLst>
              <a:ext uri="{FF2B5EF4-FFF2-40B4-BE49-F238E27FC236}">
                <a16:creationId xmlns:a16="http://schemas.microsoft.com/office/drawing/2014/main" xmlns="" id="{E749AFCB-D8A5-4C18-A186-BF75740313A2}"/>
              </a:ext>
            </a:extLst>
          </p:cNvPr>
          <p:cNvSpPr>
            <a:spLocks noGrp="1"/>
          </p:cNvSpPr>
          <p:nvPr>
            <p:custDataLst>
              <p:tags r:id="rId13"/>
            </p:custDataLst>
          </p:nvPr>
        </p:nvSpPr>
        <p:spPr bwMode="gray">
          <a:xfrm>
            <a:off x="4978400" y="603091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BE1B72-7556-4CC4-8138-CB3CF2BFD19F}" type="datetime'''''''''2''''''''''''''''''''8''''''''''''''''''''''5'">
              <a:rPr lang="el-GR" altLang="en-US" sz="1200" b="1" smtClean="0">
                <a:latin typeface="Calibri "/>
                <a:cs typeface="+mn-cs"/>
              </a:rPr>
              <a:pPr marL="0" indent="0">
                <a:spcBef>
                  <a:spcPct val="0"/>
                </a:spcBef>
                <a:spcAft>
                  <a:spcPct val="0"/>
                </a:spcAft>
                <a:buNone/>
              </a:pPr>
              <a:t>285</a:t>
            </a:fld>
            <a:endParaRPr lang="el-GR" sz="1200" b="1" dirty="0">
              <a:latin typeface="Calibri "/>
              <a:cs typeface="+mn-cs"/>
            </a:endParaRPr>
          </a:p>
        </p:txBody>
      </p:sp>
      <p:sp>
        <p:nvSpPr>
          <p:cNvPr id="69" name="Text Placeholder 2">
            <a:extLst>
              <a:ext uri="{FF2B5EF4-FFF2-40B4-BE49-F238E27FC236}">
                <a16:creationId xmlns:a16="http://schemas.microsoft.com/office/drawing/2014/main" xmlns="" id="{24E89E09-78C9-452B-B251-AA3CEA5F12D9}"/>
              </a:ext>
            </a:extLst>
          </p:cNvPr>
          <p:cNvSpPr>
            <a:spLocks noGrp="1"/>
          </p:cNvSpPr>
          <p:nvPr>
            <p:custDataLst>
              <p:tags r:id="rId14"/>
            </p:custDataLst>
          </p:nvPr>
        </p:nvSpPr>
        <p:spPr bwMode="gray">
          <a:xfrm>
            <a:off x="10653713" y="1379538"/>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A2D2997-6FFB-4FE1-A4C6-F4F3AE7BA6EA}" type="datetime'''''''''''''1.''''''44''''''''''''''0'''''''''''''''">
              <a:rPr lang="el-GR" altLang="en-US" sz="1200" b="1" smtClean="0">
                <a:latin typeface="Calibri "/>
                <a:cs typeface="+mn-cs"/>
              </a:rPr>
              <a:pPr marL="0" indent="0">
                <a:spcBef>
                  <a:spcPct val="0"/>
                </a:spcBef>
                <a:spcAft>
                  <a:spcPct val="0"/>
                </a:spcAft>
                <a:buNone/>
              </a:pPr>
              <a:t>1.440</a:t>
            </a:fld>
            <a:endParaRPr lang="el-GR" sz="1200" b="1" dirty="0">
              <a:latin typeface="Calibri "/>
              <a:cs typeface="+mn-cs"/>
            </a:endParaRPr>
          </a:p>
        </p:txBody>
      </p:sp>
      <p:sp>
        <p:nvSpPr>
          <p:cNvPr id="39" name="Text Placeholder 2">
            <a:extLst>
              <a:ext uri="{FF2B5EF4-FFF2-40B4-BE49-F238E27FC236}">
                <a16:creationId xmlns:a16="http://schemas.microsoft.com/office/drawing/2014/main" xmlns="" id="{72FA18E5-F7B0-45A7-89B8-69A4681816A4}"/>
              </a:ext>
            </a:extLst>
          </p:cNvPr>
          <p:cNvSpPr>
            <a:spLocks noGrp="1"/>
          </p:cNvSpPr>
          <p:nvPr>
            <p:custDataLst>
              <p:tags r:id="rId15"/>
            </p:custDataLst>
          </p:nvPr>
        </p:nvSpPr>
        <p:spPr bwMode="auto">
          <a:xfrm>
            <a:off x="1576388" y="3568700"/>
            <a:ext cx="1822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2ED43DB-A1E3-4DA5-8D60-816556F8C736}" type="datetime'''''Πρ''ό''γ''ρ''α''''μμα'''' Σ''''τερ''ε''ά''ς'''' Ελλάδ''ας'">
              <a:rPr lang="el-GR" altLang="en-US" sz="1200" b="1" smtClean="0">
                <a:latin typeface="+mn-lt"/>
                <a:cs typeface="+mn-cs"/>
              </a:rPr>
              <a:pPr marL="0" indent="0" algn="r">
                <a:spcBef>
                  <a:spcPct val="0"/>
                </a:spcBef>
                <a:spcAft>
                  <a:spcPct val="0"/>
                </a:spcAft>
                <a:buNone/>
              </a:pPr>
              <a:t>Πρόγραμμα Στερεάς Ελλάδας</a:t>
            </a:fld>
            <a:endParaRPr lang="el-GR" sz="1200" b="1" dirty="0">
              <a:latin typeface="+mn-lt"/>
              <a:cs typeface="+mn-cs"/>
            </a:endParaRPr>
          </a:p>
        </p:txBody>
      </p:sp>
      <p:sp>
        <p:nvSpPr>
          <p:cNvPr id="40" name="Text Placeholder 2">
            <a:extLst>
              <a:ext uri="{FF2B5EF4-FFF2-40B4-BE49-F238E27FC236}">
                <a16:creationId xmlns:a16="http://schemas.microsoft.com/office/drawing/2014/main" xmlns="" id="{32D7E888-767B-47D3-9A73-0E3D4FE792E9}"/>
              </a:ext>
            </a:extLst>
          </p:cNvPr>
          <p:cNvSpPr>
            <a:spLocks noGrp="1"/>
          </p:cNvSpPr>
          <p:nvPr>
            <p:custDataLst>
              <p:tags r:id="rId16"/>
            </p:custDataLst>
          </p:nvPr>
        </p:nvSpPr>
        <p:spPr bwMode="auto">
          <a:xfrm>
            <a:off x="1682750" y="3992563"/>
            <a:ext cx="171608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06A409-60F4-4D02-9155-2D54CE8C0FD7}" type="datetime'Πρ''''ό''γρ''''''α''''''''''μμα'' Π''''''''ελοπoν''νή''σ''ου'">
              <a:rPr lang="el-GR" altLang="en-US" sz="1200" b="1" smtClean="0">
                <a:latin typeface="+mn-lt"/>
                <a:cs typeface="+mn-cs"/>
              </a:rPr>
              <a:pPr marL="0" indent="0" algn="r">
                <a:spcBef>
                  <a:spcPct val="0"/>
                </a:spcBef>
                <a:spcAft>
                  <a:spcPct val="0"/>
                </a:spcAft>
                <a:buNone/>
              </a:pPr>
              <a:t>Πρόγραμμα Πελοπoννήσου</a:t>
            </a:fld>
            <a:endParaRPr lang="el-GR" sz="1200" b="1" dirty="0">
              <a:latin typeface="+mn-lt"/>
              <a:cs typeface="+mn-cs"/>
            </a:endParaRPr>
          </a:p>
        </p:txBody>
      </p:sp>
      <p:sp>
        <p:nvSpPr>
          <p:cNvPr id="44" name="Text Placeholder 2">
            <a:extLst>
              <a:ext uri="{FF2B5EF4-FFF2-40B4-BE49-F238E27FC236}">
                <a16:creationId xmlns:a16="http://schemas.microsoft.com/office/drawing/2014/main" xmlns="" id="{0AE0BA60-F4A5-4886-9C75-B3974E79EC35}"/>
              </a:ext>
            </a:extLst>
          </p:cNvPr>
          <p:cNvSpPr>
            <a:spLocks noGrp="1"/>
          </p:cNvSpPr>
          <p:nvPr>
            <p:custDataLst>
              <p:tags r:id="rId17"/>
            </p:custDataLst>
          </p:nvPr>
        </p:nvSpPr>
        <p:spPr bwMode="auto">
          <a:xfrm>
            <a:off x="2160588" y="5683250"/>
            <a:ext cx="12382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FEBBF95-0A89-41B4-82B0-54801F9CDC3B}" type="datetime'Πρ''όγ''''ρ''α''μμ''α ''Ατ''''''τική''''''''''''''''''''''ς'''">
              <a:rPr lang="el-GR" altLang="en-US" sz="1200" b="1" smtClean="0">
                <a:latin typeface="+mn-lt"/>
                <a:cs typeface="+mn-cs"/>
              </a:rPr>
              <a:pPr marL="0" indent="0" algn="r">
                <a:spcBef>
                  <a:spcPct val="0"/>
                </a:spcBef>
                <a:spcAft>
                  <a:spcPct val="0"/>
                </a:spcAft>
                <a:buNone/>
              </a:pPr>
              <a:t>Πρόγραμμα Αττικής</a:t>
            </a:fld>
            <a:endParaRPr lang="el-GR" sz="1200" b="1" dirty="0">
              <a:latin typeface="+mn-lt"/>
              <a:cs typeface="+mn-cs"/>
            </a:endParaRPr>
          </a:p>
        </p:txBody>
      </p:sp>
      <p:sp>
        <p:nvSpPr>
          <p:cNvPr id="42" name="Text Placeholder 2">
            <a:extLst>
              <a:ext uri="{FF2B5EF4-FFF2-40B4-BE49-F238E27FC236}">
                <a16:creationId xmlns:a16="http://schemas.microsoft.com/office/drawing/2014/main" xmlns="" id="{7610CBC4-7060-4C63-83FC-F532E090BB4E}"/>
              </a:ext>
            </a:extLst>
          </p:cNvPr>
          <p:cNvSpPr>
            <a:spLocks noGrp="1"/>
          </p:cNvSpPr>
          <p:nvPr>
            <p:custDataLst>
              <p:tags r:id="rId18"/>
            </p:custDataLst>
          </p:nvPr>
        </p:nvSpPr>
        <p:spPr bwMode="auto">
          <a:xfrm>
            <a:off x="1589088" y="4837113"/>
            <a:ext cx="18097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C411EBC-BAF3-4FF8-95B3-C54242A5427B}" type="datetime'Π''ρ''ό''γ''ρ''α''μ''''μ''α'' Β''''''ο''ρείου Α''ιγα''ί''ο''υ'">
              <a:rPr lang="el-GR" altLang="en-US" sz="1200" b="1" smtClean="0">
                <a:latin typeface="+mn-lt"/>
                <a:cs typeface="+mn-cs"/>
              </a:rPr>
              <a:pPr marL="0" indent="0" algn="r">
                <a:spcBef>
                  <a:spcPct val="0"/>
                </a:spcBef>
                <a:spcAft>
                  <a:spcPct val="0"/>
                </a:spcAft>
                <a:buNone/>
              </a:pPr>
              <a:t>Πρόγραμμα Βορείου Αιγαίου</a:t>
            </a:fld>
            <a:endParaRPr lang="el-GR" sz="1200" b="1" dirty="0">
              <a:latin typeface="+mn-lt"/>
              <a:cs typeface="+mn-cs"/>
            </a:endParaRPr>
          </a:p>
        </p:txBody>
      </p:sp>
      <p:sp>
        <p:nvSpPr>
          <p:cNvPr id="41" name="Text Placeholder 2">
            <a:extLst>
              <a:ext uri="{FF2B5EF4-FFF2-40B4-BE49-F238E27FC236}">
                <a16:creationId xmlns:a16="http://schemas.microsoft.com/office/drawing/2014/main" xmlns="" id="{E7D2EAC9-2615-4C36-9DA2-957A2B952ADE}"/>
              </a:ext>
            </a:extLst>
          </p:cNvPr>
          <p:cNvSpPr>
            <a:spLocks noGrp="1"/>
          </p:cNvSpPr>
          <p:nvPr>
            <p:custDataLst>
              <p:tags r:id="rId19"/>
            </p:custDataLst>
          </p:nvPr>
        </p:nvSpPr>
        <p:spPr bwMode="auto">
          <a:xfrm>
            <a:off x="1752600" y="4414838"/>
            <a:ext cx="1646238"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3D4FAE0-A52D-47BD-881A-68D82605DF35}" type="datetime'''''''''''Π''''ρόγ''ρ''''''αμμ''α Ιονίων'''' ''''Νήσω''ν'''''">
              <a:rPr lang="el-GR" altLang="en-US" sz="1200" b="1" smtClean="0">
                <a:latin typeface="+mn-lt"/>
                <a:cs typeface="+mn-cs"/>
              </a:rPr>
              <a:pPr marL="0" indent="0" algn="r">
                <a:spcBef>
                  <a:spcPct val="0"/>
                </a:spcBef>
                <a:spcAft>
                  <a:spcPct val="0"/>
                </a:spcAft>
                <a:buNone/>
              </a:pPr>
              <a:t>Πρόγραμμα Ιονίων Νήσων</a:t>
            </a:fld>
            <a:endParaRPr lang="el-GR" sz="1200" b="1" dirty="0">
              <a:latin typeface="+mn-lt"/>
              <a:cs typeface="+mn-cs"/>
            </a:endParaRPr>
          </a:p>
        </p:txBody>
      </p:sp>
      <p:sp>
        <p:nvSpPr>
          <p:cNvPr id="43" name="Text Placeholder 2">
            <a:extLst>
              <a:ext uri="{FF2B5EF4-FFF2-40B4-BE49-F238E27FC236}">
                <a16:creationId xmlns:a16="http://schemas.microsoft.com/office/drawing/2014/main" xmlns="" id="{C8067648-DAB4-4592-AFDD-C834018D0B38}"/>
              </a:ext>
            </a:extLst>
          </p:cNvPr>
          <p:cNvSpPr>
            <a:spLocks noGrp="1"/>
          </p:cNvSpPr>
          <p:nvPr>
            <p:custDataLst>
              <p:tags r:id="rId20"/>
            </p:custDataLst>
          </p:nvPr>
        </p:nvSpPr>
        <p:spPr bwMode="auto">
          <a:xfrm>
            <a:off x="2185988" y="5260975"/>
            <a:ext cx="12128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0E6EF50-BB2F-4ACD-9B70-B78F64B76330}" type="datetime'''''''''Π''ρόγραμ''''''μ''α Κ''''''''ρ''''''ή''τ''η''''''ς'">
              <a:rPr lang="el-GR" altLang="en-US" sz="1200" b="1" smtClean="0">
                <a:latin typeface="+mn-lt"/>
                <a:cs typeface="+mn-cs"/>
              </a:rPr>
              <a:pPr marL="0" indent="0" algn="r">
                <a:spcBef>
                  <a:spcPct val="0"/>
                </a:spcBef>
                <a:spcAft>
                  <a:spcPct val="0"/>
                </a:spcAft>
                <a:buNone/>
              </a:pPr>
              <a:t>Πρόγραμμα Κρήτης</a:t>
            </a:fld>
            <a:endParaRPr lang="el-GR" sz="1200" b="1" dirty="0">
              <a:latin typeface="+mn-lt"/>
              <a:cs typeface="+mn-cs"/>
            </a:endParaRPr>
          </a:p>
        </p:txBody>
      </p:sp>
      <p:sp>
        <p:nvSpPr>
          <p:cNvPr id="45" name="Text Placeholder 2">
            <a:extLst>
              <a:ext uri="{FF2B5EF4-FFF2-40B4-BE49-F238E27FC236}">
                <a16:creationId xmlns:a16="http://schemas.microsoft.com/office/drawing/2014/main" xmlns="" id="{BB1EB806-4D97-4BD4-92C7-FA571561D404}"/>
              </a:ext>
            </a:extLst>
          </p:cNvPr>
          <p:cNvSpPr>
            <a:spLocks noGrp="1"/>
          </p:cNvSpPr>
          <p:nvPr>
            <p:custDataLst>
              <p:tags r:id="rId21"/>
            </p:custDataLst>
          </p:nvPr>
        </p:nvSpPr>
        <p:spPr bwMode="auto">
          <a:xfrm>
            <a:off x="1662113" y="6107113"/>
            <a:ext cx="17367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8F2F8B-674B-45EF-944A-C89371F2E8B2}" type="datetime'''Πρ''όγ''ραμ''''''μ''α ''''''Νο''τ''ίο''υ ''''''Αιγαίο''υ'">
              <a:rPr lang="el-GR" altLang="en-US" sz="1200" b="1" smtClean="0">
                <a:latin typeface="+mn-lt"/>
                <a:cs typeface="+mn-cs"/>
              </a:rPr>
              <a:pPr marL="0" indent="0" algn="r">
                <a:spcBef>
                  <a:spcPct val="0"/>
                </a:spcBef>
                <a:spcAft>
                  <a:spcPct val="0"/>
                </a:spcAft>
                <a:buNone/>
              </a:pPr>
              <a:t>Πρόγραμμα Νοτίου Αιγαίου</a:t>
            </a:fld>
            <a:endParaRPr lang="el-GR" sz="1200" b="1" dirty="0">
              <a:latin typeface="+mn-lt"/>
              <a:cs typeface="+mn-cs"/>
            </a:endParaRPr>
          </a:p>
        </p:txBody>
      </p:sp>
      <p:sp>
        <p:nvSpPr>
          <p:cNvPr id="12" name="Text Placeholder 2">
            <a:extLst>
              <a:ext uri="{FF2B5EF4-FFF2-40B4-BE49-F238E27FC236}">
                <a16:creationId xmlns:a16="http://schemas.microsoft.com/office/drawing/2014/main" xmlns="" id="{B32FA8E8-9710-4ED9-9C4E-AE5DFA869FA8}"/>
              </a:ext>
            </a:extLst>
          </p:cNvPr>
          <p:cNvSpPr>
            <a:spLocks noGrp="1"/>
          </p:cNvSpPr>
          <p:nvPr>
            <p:custDataLst>
              <p:tags r:id="rId22"/>
            </p:custDataLst>
          </p:nvPr>
        </p:nvSpPr>
        <p:spPr bwMode="auto">
          <a:xfrm>
            <a:off x="466726" y="1031875"/>
            <a:ext cx="293211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821B0F-9D4F-4B5E-BB7D-0BF78445E501}" type="datetime'Πρ''όγραμμα Α''νατο''''λικής Μακεδονία''ς ''&amp; Θρ''''άκ''ης'">
              <a:rPr lang="el-GR" altLang="en-US" sz="1200" b="1" smtClean="0">
                <a:latin typeface="+mn-lt"/>
                <a:cs typeface="+mn-cs"/>
              </a:rPr>
              <a:pPr marL="0" indent="0" algn="r">
                <a:spcBef>
                  <a:spcPct val="0"/>
                </a:spcBef>
                <a:spcAft>
                  <a:spcPct val="0"/>
                </a:spcAft>
                <a:buNone/>
              </a:pPr>
              <a:t>Πρόγραμμα Ανατολικής Μακεδονίας &amp; Θράκης</a:t>
            </a:fld>
            <a:endParaRPr lang="el-GR" sz="1200" b="1" dirty="0">
              <a:latin typeface="+mn-lt"/>
              <a:cs typeface="+mn-cs"/>
            </a:endParaRPr>
          </a:p>
        </p:txBody>
      </p:sp>
      <p:sp>
        <p:nvSpPr>
          <p:cNvPr id="89" name="Text Placeholder 2">
            <a:extLst>
              <a:ext uri="{FF2B5EF4-FFF2-40B4-BE49-F238E27FC236}">
                <a16:creationId xmlns:a16="http://schemas.microsoft.com/office/drawing/2014/main" xmlns="" id="{0404A54C-40F4-45A6-8391-4C670475DA92}"/>
              </a:ext>
            </a:extLst>
          </p:cNvPr>
          <p:cNvSpPr>
            <a:spLocks noGrp="1"/>
          </p:cNvSpPr>
          <p:nvPr>
            <p:custDataLst>
              <p:tags r:id="rId23"/>
            </p:custDataLst>
          </p:nvPr>
        </p:nvSpPr>
        <p:spPr bwMode="gray">
          <a:xfrm>
            <a:off x="11523663" y="5608638"/>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A8ED866-AEA3-4F68-968F-1CC2FF27C398}" type="datetime'''''''''''''''''''''''1.6''''''1''''''''''''7'''">
              <a:rPr lang="el-GR" altLang="en-US" sz="1200" b="1" smtClean="0">
                <a:latin typeface="Calibri "/>
                <a:cs typeface="+mn-cs"/>
              </a:rPr>
              <a:pPr marL="0" indent="0">
                <a:spcBef>
                  <a:spcPct val="0"/>
                </a:spcBef>
                <a:spcAft>
                  <a:spcPct val="0"/>
                </a:spcAft>
                <a:buNone/>
              </a:pPr>
              <a:t>1.617</a:t>
            </a:fld>
            <a:endParaRPr lang="el-GR" sz="1200" b="1" dirty="0">
              <a:latin typeface="Calibri "/>
              <a:cs typeface="+mn-cs"/>
            </a:endParaRPr>
          </a:p>
        </p:txBody>
      </p:sp>
      <p:sp>
        <p:nvSpPr>
          <p:cNvPr id="74" name="Text Placeholder 2">
            <a:extLst>
              <a:ext uri="{FF2B5EF4-FFF2-40B4-BE49-F238E27FC236}">
                <a16:creationId xmlns:a16="http://schemas.microsoft.com/office/drawing/2014/main" xmlns="" id="{B0DB47DF-EB04-4F70-9D25-7D67ADB76A42}"/>
              </a:ext>
            </a:extLst>
          </p:cNvPr>
          <p:cNvSpPr>
            <a:spLocks noGrp="1"/>
          </p:cNvSpPr>
          <p:nvPr>
            <p:custDataLst>
              <p:tags r:id="rId24"/>
            </p:custDataLst>
          </p:nvPr>
        </p:nvSpPr>
        <p:spPr bwMode="gray">
          <a:xfrm>
            <a:off x="5233988" y="23764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BEA8422-6F43-4AE9-B215-131071678C1D}" type="datetime'''''''''''''''''''''''''3''''''''''''''3''''''''''''''7'''''''">
              <a:rPr lang="el-GR" altLang="en-US" sz="1000">
                <a:latin typeface="Calibri "/>
                <a:cs typeface="+mn-cs"/>
              </a:rPr>
              <a:pPr marL="0" indent="0">
                <a:spcBef>
                  <a:spcPct val="0"/>
                </a:spcBef>
                <a:spcAft>
                  <a:spcPct val="0"/>
                </a:spcAft>
                <a:buNone/>
              </a:pPr>
              <a:t>337</a:t>
            </a:fld>
            <a:endParaRPr lang="el-GR" sz="1000" dirty="0">
              <a:latin typeface="Calibri "/>
              <a:cs typeface="+mn-cs"/>
            </a:endParaRPr>
          </a:p>
        </p:txBody>
      </p:sp>
      <p:sp>
        <p:nvSpPr>
          <p:cNvPr id="68" name="Text Placeholder 2">
            <a:extLst>
              <a:ext uri="{FF2B5EF4-FFF2-40B4-BE49-F238E27FC236}">
                <a16:creationId xmlns:a16="http://schemas.microsoft.com/office/drawing/2014/main" xmlns="" id="{3CF4A4DB-D301-4A88-9480-F74AFCC3216E}"/>
              </a:ext>
            </a:extLst>
          </p:cNvPr>
          <p:cNvSpPr>
            <a:spLocks noGrp="1"/>
          </p:cNvSpPr>
          <p:nvPr>
            <p:custDataLst>
              <p:tags r:id="rId25"/>
            </p:custDataLst>
          </p:nvPr>
        </p:nvSpPr>
        <p:spPr bwMode="gray">
          <a:xfrm>
            <a:off x="6142038" y="11064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E385DB-6E4B-4BE5-9E48-55FD60B38BFE}" type="datetime'''''''''''5''''''''''''''''''''2''''2'">
              <a:rPr lang="el-GR" altLang="en-US" sz="1000" smtClean="0">
                <a:latin typeface="Calibri "/>
                <a:cs typeface="+mn-cs"/>
              </a:rPr>
              <a:pPr marL="0" indent="0">
                <a:spcBef>
                  <a:spcPct val="0"/>
                </a:spcBef>
                <a:spcAft>
                  <a:spcPct val="0"/>
                </a:spcAft>
                <a:buNone/>
              </a:pPr>
              <a:t>522</a:t>
            </a:fld>
            <a:endParaRPr lang="el-GR" sz="1000" dirty="0">
              <a:latin typeface="Calibri "/>
              <a:cs typeface="+mn-cs"/>
            </a:endParaRPr>
          </a:p>
        </p:txBody>
      </p:sp>
      <p:sp>
        <p:nvSpPr>
          <p:cNvPr id="70" name="Text Placeholder 2">
            <a:extLst>
              <a:ext uri="{FF2B5EF4-FFF2-40B4-BE49-F238E27FC236}">
                <a16:creationId xmlns:a16="http://schemas.microsoft.com/office/drawing/2014/main" xmlns="" id="{D968F4BA-A8E4-46A5-BDAA-06FD86F39CF2}"/>
              </a:ext>
            </a:extLst>
          </p:cNvPr>
          <p:cNvSpPr>
            <a:spLocks noGrp="1"/>
          </p:cNvSpPr>
          <p:nvPr>
            <p:custDataLst>
              <p:tags r:id="rId26"/>
            </p:custDataLst>
          </p:nvPr>
        </p:nvSpPr>
        <p:spPr bwMode="gray">
          <a:xfrm>
            <a:off x="8540750" y="153035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098B2ED-B076-4F61-AB5E-B7B557F43AB9}" type="datetime'1''''''''''''''''.''''''''''''''''''''''''''01''''0'''">
              <a:rPr lang="el-GR" altLang="en-US" sz="1000" smtClean="0">
                <a:latin typeface="Calibri "/>
                <a:cs typeface="+mn-cs"/>
              </a:rPr>
              <a:pPr marL="0" indent="0">
                <a:spcBef>
                  <a:spcPct val="0"/>
                </a:spcBef>
                <a:spcAft>
                  <a:spcPct val="0"/>
                </a:spcAft>
                <a:buNone/>
              </a:pPr>
              <a:t>1.010</a:t>
            </a:fld>
            <a:endParaRPr lang="el-GR" sz="1000" dirty="0">
              <a:latin typeface="Calibri "/>
              <a:cs typeface="+mn-cs"/>
            </a:endParaRPr>
          </a:p>
        </p:txBody>
      </p:sp>
      <p:sp>
        <p:nvSpPr>
          <p:cNvPr id="72" name="Text Placeholder 2">
            <a:extLst>
              <a:ext uri="{FF2B5EF4-FFF2-40B4-BE49-F238E27FC236}">
                <a16:creationId xmlns:a16="http://schemas.microsoft.com/office/drawing/2014/main" xmlns="" id="{BEAAC8D3-EDBF-41FD-AC08-752A8ED93587}"/>
              </a:ext>
            </a:extLst>
          </p:cNvPr>
          <p:cNvSpPr>
            <a:spLocks noGrp="1"/>
          </p:cNvSpPr>
          <p:nvPr>
            <p:custDataLst>
              <p:tags r:id="rId27"/>
            </p:custDataLst>
          </p:nvPr>
        </p:nvSpPr>
        <p:spPr bwMode="gray">
          <a:xfrm>
            <a:off x="5659438" y="195262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AB0A86C-595C-4484-AA9D-64D98DA8121E}" type="datetime'''''''''''''''''''''''''''''''''4''''''''''''''2''4'">
              <a:rPr lang="el-GR" altLang="en-US" sz="1000" smtClean="0">
                <a:latin typeface="Calibri "/>
                <a:cs typeface="+mn-cs"/>
              </a:rPr>
              <a:pPr marL="0" indent="0">
                <a:spcBef>
                  <a:spcPct val="0"/>
                </a:spcBef>
                <a:spcAft>
                  <a:spcPct val="0"/>
                </a:spcAft>
                <a:buNone/>
              </a:pPr>
              <a:t>424</a:t>
            </a:fld>
            <a:endParaRPr lang="el-GR" sz="1000" dirty="0">
              <a:latin typeface="Calibri "/>
              <a:cs typeface="+mn-cs"/>
            </a:endParaRPr>
          </a:p>
        </p:txBody>
      </p:sp>
      <p:sp>
        <p:nvSpPr>
          <p:cNvPr id="82" name="Text Placeholder 2">
            <a:extLst>
              <a:ext uri="{FF2B5EF4-FFF2-40B4-BE49-F238E27FC236}">
                <a16:creationId xmlns:a16="http://schemas.microsoft.com/office/drawing/2014/main" xmlns="" id="{D08EFC76-F2C9-4A6D-BF84-79C4A974FFCB}"/>
              </a:ext>
            </a:extLst>
          </p:cNvPr>
          <p:cNvSpPr>
            <a:spLocks noGrp="1"/>
          </p:cNvSpPr>
          <p:nvPr>
            <p:custDataLst>
              <p:tags r:id="rId28"/>
            </p:custDataLst>
          </p:nvPr>
        </p:nvSpPr>
        <p:spPr bwMode="gray">
          <a:xfrm>
            <a:off x="4975225" y="40671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A6D7874-6B55-44A3-A70E-2E60906F42EA}" type="datetime'''''''2''''''''''''''''''''''''''8''''''''''''''''5'''">
              <a:rPr lang="el-GR" altLang="en-US" sz="1000">
                <a:latin typeface="Calibri "/>
                <a:cs typeface="+mn-cs"/>
              </a:rPr>
              <a:pPr marL="0" indent="0">
                <a:spcBef>
                  <a:spcPct val="0"/>
                </a:spcBef>
                <a:spcAft>
                  <a:spcPct val="0"/>
                </a:spcAft>
                <a:buNone/>
              </a:pPr>
              <a:t>285</a:t>
            </a:fld>
            <a:endParaRPr lang="el-GR" sz="1000" dirty="0">
              <a:latin typeface="Calibri "/>
              <a:cs typeface="+mn-cs"/>
            </a:endParaRPr>
          </a:p>
        </p:txBody>
      </p:sp>
      <p:sp>
        <p:nvSpPr>
          <p:cNvPr id="73" name="Text Placeholder 2">
            <a:extLst>
              <a:ext uri="{FF2B5EF4-FFF2-40B4-BE49-F238E27FC236}">
                <a16:creationId xmlns:a16="http://schemas.microsoft.com/office/drawing/2014/main" xmlns="" id="{88C05FB1-2DB8-4AD1-BA05-D147D392283B}"/>
              </a:ext>
            </a:extLst>
          </p:cNvPr>
          <p:cNvSpPr>
            <a:spLocks noGrp="1"/>
          </p:cNvSpPr>
          <p:nvPr>
            <p:custDataLst>
              <p:tags r:id="rId29"/>
            </p:custDataLst>
          </p:nvPr>
        </p:nvSpPr>
        <p:spPr bwMode="gray">
          <a:xfrm>
            <a:off x="5670550" y="22256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8E35159-2958-40A8-8ABF-ECF5679BFBB2}"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75" name="Text Placeholder 2">
            <a:extLst>
              <a:ext uri="{FF2B5EF4-FFF2-40B4-BE49-F238E27FC236}">
                <a16:creationId xmlns:a16="http://schemas.microsoft.com/office/drawing/2014/main" xmlns="" id="{785D6A21-0773-4CC3-9A5A-3543CDCC48A6}"/>
              </a:ext>
            </a:extLst>
          </p:cNvPr>
          <p:cNvSpPr>
            <a:spLocks noGrp="1"/>
          </p:cNvSpPr>
          <p:nvPr>
            <p:custDataLst>
              <p:tags r:id="rId30"/>
            </p:custDataLst>
          </p:nvPr>
        </p:nvSpPr>
        <p:spPr bwMode="gray">
          <a:xfrm>
            <a:off x="6665913" y="264795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370C28-26C2-48A6-842B-BA56EB82A018}" type="datetime'6''''''''''''''''''''''''''''''2''''''''''8'">
              <a:rPr lang="el-GR" altLang="en-US" sz="1200" b="1" smtClean="0">
                <a:latin typeface="Calibri "/>
                <a:cs typeface="+mn-cs"/>
              </a:rPr>
              <a:pPr marL="0" indent="0">
                <a:spcBef>
                  <a:spcPct val="0"/>
                </a:spcBef>
                <a:spcAft>
                  <a:spcPct val="0"/>
                </a:spcAft>
                <a:buNone/>
              </a:pPr>
              <a:t>628</a:t>
            </a:fld>
            <a:endParaRPr lang="el-GR" sz="1200" b="1" dirty="0">
              <a:latin typeface="Calibri "/>
              <a:cs typeface="+mn-cs"/>
            </a:endParaRPr>
          </a:p>
        </p:txBody>
      </p:sp>
      <p:sp>
        <p:nvSpPr>
          <p:cNvPr id="76" name="Text Placeholder 2">
            <a:extLst>
              <a:ext uri="{FF2B5EF4-FFF2-40B4-BE49-F238E27FC236}">
                <a16:creationId xmlns:a16="http://schemas.microsoft.com/office/drawing/2014/main" xmlns="" id="{0362E8CF-72CA-4A89-AA5F-049261AC5954}"/>
              </a:ext>
            </a:extLst>
          </p:cNvPr>
          <p:cNvSpPr>
            <a:spLocks noGrp="1"/>
          </p:cNvSpPr>
          <p:nvPr>
            <p:custDataLst>
              <p:tags r:id="rId31"/>
            </p:custDataLst>
          </p:nvPr>
        </p:nvSpPr>
        <p:spPr bwMode="gray">
          <a:xfrm>
            <a:off x="6072188" y="279876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6EE2C5E-A11E-4504-85F6-13563490B38E}" type="datetime'''''5''''0''''''''''''''8'''''''''''''''''''''''''''''''''''''">
              <a:rPr lang="el-GR" altLang="en-US" sz="1000" smtClean="0">
                <a:latin typeface="Calibri "/>
                <a:cs typeface="+mn-cs"/>
              </a:rPr>
              <a:pPr marL="0" indent="0">
                <a:spcBef>
                  <a:spcPct val="0"/>
                </a:spcBef>
                <a:spcAft>
                  <a:spcPct val="0"/>
                </a:spcAft>
                <a:buNone/>
              </a:pPr>
              <a:t>508</a:t>
            </a:fld>
            <a:endParaRPr lang="el-GR" sz="1000" dirty="0">
              <a:latin typeface="Calibri "/>
              <a:cs typeface="+mn-cs"/>
            </a:endParaRPr>
          </a:p>
        </p:txBody>
      </p:sp>
      <p:sp>
        <p:nvSpPr>
          <p:cNvPr id="77" name="Text Placeholder 2">
            <a:extLst>
              <a:ext uri="{FF2B5EF4-FFF2-40B4-BE49-F238E27FC236}">
                <a16:creationId xmlns:a16="http://schemas.microsoft.com/office/drawing/2014/main" xmlns="" id="{D448F870-7BFF-437B-9A07-1A4AAEBB85CF}"/>
              </a:ext>
            </a:extLst>
          </p:cNvPr>
          <p:cNvSpPr>
            <a:spLocks noGrp="1"/>
          </p:cNvSpPr>
          <p:nvPr>
            <p:custDataLst>
              <p:tags r:id="rId32"/>
            </p:custDataLst>
          </p:nvPr>
        </p:nvSpPr>
        <p:spPr bwMode="gray">
          <a:xfrm>
            <a:off x="5513388" y="307022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D504B29-0F4E-4390-B387-2B524CAFD223}"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79" name="Text Placeholder 2">
            <a:extLst>
              <a:ext uri="{FF2B5EF4-FFF2-40B4-BE49-F238E27FC236}">
                <a16:creationId xmlns:a16="http://schemas.microsoft.com/office/drawing/2014/main" xmlns="" id="{ACC8F903-0AB1-4A78-8020-B6F2F3428629}"/>
              </a:ext>
            </a:extLst>
          </p:cNvPr>
          <p:cNvSpPr>
            <a:spLocks noGrp="1"/>
          </p:cNvSpPr>
          <p:nvPr>
            <p:custDataLst>
              <p:tags r:id="rId33"/>
            </p:custDataLst>
          </p:nvPr>
        </p:nvSpPr>
        <p:spPr bwMode="gray">
          <a:xfrm>
            <a:off x="5670550" y="34940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8D519A1-26A5-4B18-8265-537E665B3A2B}"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80" name="Text Placeholder 2">
            <a:extLst>
              <a:ext uri="{FF2B5EF4-FFF2-40B4-BE49-F238E27FC236}">
                <a16:creationId xmlns:a16="http://schemas.microsoft.com/office/drawing/2014/main" xmlns="" id="{24033FE6-CF2D-48DB-A078-79356B4B4B05}"/>
              </a:ext>
            </a:extLst>
          </p:cNvPr>
          <p:cNvSpPr>
            <a:spLocks noGrp="1"/>
          </p:cNvSpPr>
          <p:nvPr>
            <p:custDataLst>
              <p:tags r:id="rId34"/>
            </p:custDataLst>
          </p:nvPr>
        </p:nvSpPr>
        <p:spPr bwMode="gray">
          <a:xfrm>
            <a:off x="4637088" y="364490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9C72BF1-89FE-4E7F-AD69-95713AE3FF3C}" type="datetime'''''''''2''1''''''''''''''''''6'''''''''''''''''''''''''''''">
              <a:rPr lang="el-GR" altLang="en-US" sz="1000" smtClean="0">
                <a:latin typeface="Calibri "/>
                <a:cs typeface="+mn-cs"/>
              </a:rPr>
              <a:pPr marL="0" indent="0">
                <a:spcBef>
                  <a:spcPct val="0"/>
                </a:spcBef>
                <a:spcAft>
                  <a:spcPct val="0"/>
                </a:spcAft>
                <a:buNone/>
              </a:pPr>
              <a:t>216</a:t>
            </a:fld>
            <a:endParaRPr lang="el-GR" sz="1000" dirty="0">
              <a:latin typeface="Calibri "/>
              <a:cs typeface="+mn-cs"/>
            </a:endParaRPr>
          </a:p>
        </p:txBody>
      </p:sp>
      <p:sp>
        <p:nvSpPr>
          <p:cNvPr id="81" name="Text Placeholder 2">
            <a:extLst>
              <a:ext uri="{FF2B5EF4-FFF2-40B4-BE49-F238E27FC236}">
                <a16:creationId xmlns:a16="http://schemas.microsoft.com/office/drawing/2014/main" xmlns="" id="{AFC45330-38EF-421A-90A1-886EEDBA3F43}"/>
              </a:ext>
            </a:extLst>
          </p:cNvPr>
          <p:cNvSpPr>
            <a:spLocks noGrp="1"/>
          </p:cNvSpPr>
          <p:nvPr>
            <p:custDataLst>
              <p:tags r:id="rId35"/>
            </p:custDataLst>
          </p:nvPr>
        </p:nvSpPr>
        <p:spPr bwMode="gray">
          <a:xfrm>
            <a:off x="5592763" y="391636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C2B6FE-4A33-4524-ADCA-70F7CFD2CC4F}" type="datetime'''''''4''''''''''''''1''''''''''''''''''''0'''''''''''''''''">
              <a:rPr lang="el-GR" altLang="en-US" sz="1200" b="1">
                <a:latin typeface="Calibri "/>
                <a:cs typeface="+mn-cs"/>
              </a:rPr>
              <a:pPr marL="0" indent="0">
                <a:spcBef>
                  <a:spcPct val="0"/>
                </a:spcBef>
                <a:spcAft>
                  <a:spcPct val="0"/>
                </a:spcAft>
                <a:buNone/>
              </a:pPr>
              <a:t>410</a:t>
            </a:fld>
            <a:endParaRPr lang="el-GR" sz="1200" b="1" dirty="0">
              <a:latin typeface="Calibri "/>
              <a:cs typeface="+mn-cs"/>
            </a:endParaRPr>
          </a:p>
        </p:txBody>
      </p:sp>
      <p:sp>
        <p:nvSpPr>
          <p:cNvPr id="83" name="Text Placeholder 2">
            <a:extLst>
              <a:ext uri="{FF2B5EF4-FFF2-40B4-BE49-F238E27FC236}">
                <a16:creationId xmlns:a16="http://schemas.microsoft.com/office/drawing/2014/main" xmlns="" id="{BF0D903C-05C6-45B2-992A-76F131806631}"/>
              </a:ext>
            </a:extLst>
          </p:cNvPr>
          <p:cNvSpPr>
            <a:spLocks noGrp="1"/>
          </p:cNvSpPr>
          <p:nvPr>
            <p:custDataLst>
              <p:tags r:id="rId36"/>
            </p:custDataLst>
          </p:nvPr>
        </p:nvSpPr>
        <p:spPr bwMode="gray">
          <a:xfrm>
            <a:off x="4989513" y="433863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963E67-E7D0-416C-89B4-E3EE49535016}" type="datetime'''''2''''''''''''8''''''''''''''''8'''''''''''''''''''''''">
              <a:rPr lang="el-GR" altLang="en-US" sz="1200" b="1" smtClean="0">
                <a:latin typeface="Calibri "/>
                <a:cs typeface="+mn-cs"/>
              </a:rPr>
              <a:pPr marL="0" indent="0">
                <a:spcBef>
                  <a:spcPct val="0"/>
                </a:spcBef>
                <a:spcAft>
                  <a:spcPct val="0"/>
                </a:spcAft>
                <a:buNone/>
              </a:pPr>
              <a:t>288</a:t>
            </a:fld>
            <a:endParaRPr lang="el-GR" sz="1200" b="1" dirty="0">
              <a:latin typeface="Calibri "/>
              <a:cs typeface="+mn-cs"/>
            </a:endParaRPr>
          </a:p>
        </p:txBody>
      </p:sp>
      <p:sp>
        <p:nvSpPr>
          <p:cNvPr id="84" name="Text Placeholder 2">
            <a:extLst>
              <a:ext uri="{FF2B5EF4-FFF2-40B4-BE49-F238E27FC236}">
                <a16:creationId xmlns:a16="http://schemas.microsoft.com/office/drawing/2014/main" xmlns="" id="{0670E97B-9F44-48FB-8025-0B095988D1A5}"/>
              </a:ext>
            </a:extLst>
          </p:cNvPr>
          <p:cNvSpPr>
            <a:spLocks noGrp="1"/>
          </p:cNvSpPr>
          <p:nvPr>
            <p:custDataLst>
              <p:tags r:id="rId37"/>
            </p:custDataLst>
          </p:nvPr>
        </p:nvSpPr>
        <p:spPr bwMode="gray">
          <a:xfrm>
            <a:off x="4716463" y="4489450"/>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F3D1901-123D-440D-B63E-ABB24C880489}" type="datetime'''''''''''''2''''''''''3''''''''''''''''''''''''''2'''''''">
              <a:rPr lang="el-GR" altLang="en-US" sz="1000" smtClean="0">
                <a:latin typeface="Calibri "/>
                <a:cs typeface="+mn-cs"/>
              </a:rPr>
              <a:pPr marL="0" indent="0">
                <a:spcBef>
                  <a:spcPct val="0"/>
                </a:spcBef>
                <a:spcAft>
                  <a:spcPct val="0"/>
                </a:spcAft>
                <a:buNone/>
              </a:pPr>
              <a:t>232</a:t>
            </a:fld>
            <a:endParaRPr lang="el-GR" sz="1000" dirty="0">
              <a:latin typeface="Calibri "/>
              <a:cs typeface="+mn-cs"/>
            </a:endParaRPr>
          </a:p>
        </p:txBody>
      </p:sp>
      <p:sp>
        <p:nvSpPr>
          <p:cNvPr id="86" name="Text Placeholder 2">
            <a:extLst>
              <a:ext uri="{FF2B5EF4-FFF2-40B4-BE49-F238E27FC236}">
                <a16:creationId xmlns:a16="http://schemas.microsoft.com/office/drawing/2014/main" xmlns="" id="{3A2F38AC-D557-4958-B24B-033635CF0A31}"/>
              </a:ext>
            </a:extLst>
          </p:cNvPr>
          <p:cNvSpPr>
            <a:spLocks noGrp="1"/>
          </p:cNvSpPr>
          <p:nvPr>
            <p:custDataLst>
              <p:tags r:id="rId38"/>
            </p:custDataLst>
          </p:nvPr>
        </p:nvSpPr>
        <p:spPr bwMode="gray">
          <a:xfrm>
            <a:off x="5100638" y="4913313"/>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F08859B-0EBC-4F31-8F36-B5FCCA08C885}" type="datetime'''3''''''''''''''''''1''''0'''''''''''''''''">
              <a:rPr lang="el-GR" altLang="en-US" sz="1000" smtClean="0">
                <a:latin typeface="Calibri "/>
                <a:cs typeface="+mn-cs"/>
              </a:rPr>
              <a:pPr marL="0" indent="0">
                <a:spcBef>
                  <a:spcPct val="0"/>
                </a:spcBef>
                <a:spcAft>
                  <a:spcPct val="0"/>
                </a:spcAft>
                <a:buNone/>
              </a:pPr>
              <a:t>310</a:t>
            </a:fld>
            <a:endParaRPr lang="el-GR" sz="1000" dirty="0">
              <a:latin typeface="Calibri "/>
              <a:cs typeface="+mn-cs"/>
            </a:endParaRPr>
          </a:p>
        </p:txBody>
      </p:sp>
      <p:sp>
        <p:nvSpPr>
          <p:cNvPr id="87" name="Text Placeholder 2">
            <a:extLst>
              <a:ext uri="{FF2B5EF4-FFF2-40B4-BE49-F238E27FC236}">
                <a16:creationId xmlns:a16="http://schemas.microsoft.com/office/drawing/2014/main" xmlns="" id="{73B01ED2-F333-4CCC-98A4-5BCE7CAFD330}"/>
              </a:ext>
            </a:extLst>
          </p:cNvPr>
          <p:cNvSpPr>
            <a:spLocks noGrp="1"/>
          </p:cNvSpPr>
          <p:nvPr>
            <p:custDataLst>
              <p:tags r:id="rId39"/>
            </p:custDataLst>
          </p:nvPr>
        </p:nvSpPr>
        <p:spPr bwMode="gray">
          <a:xfrm>
            <a:off x="6351588" y="5184775"/>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45C4973-9746-4C32-B8E6-7ED1A492C1EE}" type="datetime'''56''''''''5'''''''''''''''''''''''''''''''''''''''">
              <a:rPr lang="el-GR" altLang="en-US" sz="1200" b="1">
                <a:latin typeface="Calibri "/>
                <a:cs typeface="+mn-cs"/>
              </a:rPr>
              <a:pPr marL="0" indent="0">
                <a:spcBef>
                  <a:spcPct val="0"/>
                </a:spcBef>
                <a:spcAft>
                  <a:spcPct val="0"/>
                </a:spcAft>
                <a:buNone/>
              </a:pPr>
              <a:t>565</a:t>
            </a:fld>
            <a:endParaRPr lang="el-GR" sz="1200" b="1" dirty="0">
              <a:latin typeface="Calibri "/>
              <a:cs typeface="+mn-cs"/>
            </a:endParaRPr>
          </a:p>
        </p:txBody>
      </p:sp>
      <p:sp>
        <p:nvSpPr>
          <p:cNvPr id="88" name="Text Placeholder 2">
            <a:extLst>
              <a:ext uri="{FF2B5EF4-FFF2-40B4-BE49-F238E27FC236}">
                <a16:creationId xmlns:a16="http://schemas.microsoft.com/office/drawing/2014/main" xmlns="" id="{78730B32-BBBB-4281-BDE1-F3EC29961538}"/>
              </a:ext>
            </a:extLst>
          </p:cNvPr>
          <p:cNvSpPr>
            <a:spLocks noGrp="1"/>
          </p:cNvSpPr>
          <p:nvPr>
            <p:custDataLst>
              <p:tags r:id="rId40"/>
            </p:custDataLst>
          </p:nvPr>
        </p:nvSpPr>
        <p:spPr bwMode="gray">
          <a:xfrm>
            <a:off x="5786438" y="5335588"/>
            <a:ext cx="298450"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C11BA8E-C1CA-4CD1-8679-7E241BE58C11}" type="datetime'''4''''''''''''''''''''''''''''''''''''''5''''''''''0'''''''''">
              <a:rPr lang="el-GR" altLang="en-US" sz="1000" smtClean="0">
                <a:latin typeface="Calibri "/>
                <a:cs typeface="+mn-cs"/>
              </a:rPr>
              <a:pPr marL="0" indent="0">
                <a:spcBef>
                  <a:spcPct val="0"/>
                </a:spcBef>
                <a:spcAft>
                  <a:spcPct val="0"/>
                </a:spcAft>
                <a:buNone/>
              </a:pPr>
              <a:t>450</a:t>
            </a:fld>
            <a:endParaRPr lang="el-GR" sz="1000" dirty="0">
              <a:latin typeface="Calibri "/>
              <a:cs typeface="+mn-cs"/>
            </a:endParaRPr>
          </a:p>
        </p:txBody>
      </p:sp>
      <p:sp>
        <p:nvSpPr>
          <p:cNvPr id="90" name="Text Placeholder 2">
            <a:extLst>
              <a:ext uri="{FF2B5EF4-FFF2-40B4-BE49-F238E27FC236}">
                <a16:creationId xmlns:a16="http://schemas.microsoft.com/office/drawing/2014/main" xmlns="" id="{1030A254-19B2-4EA8-AC6C-D6CF97E5074D}"/>
              </a:ext>
            </a:extLst>
          </p:cNvPr>
          <p:cNvSpPr>
            <a:spLocks noGrp="1"/>
          </p:cNvSpPr>
          <p:nvPr>
            <p:custDataLst>
              <p:tags r:id="rId41"/>
            </p:custDataLst>
          </p:nvPr>
        </p:nvSpPr>
        <p:spPr bwMode="gray">
          <a:xfrm>
            <a:off x="9348788" y="5759450"/>
            <a:ext cx="42227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1F7DB47-62D1-41D3-B78C-0C0CE809E68F}" type="datetime'''''1''''.''''1''''''''''''''''''''''''7''''''4'''''">
              <a:rPr lang="el-GR" altLang="en-US" sz="1000" smtClean="0">
                <a:latin typeface="Calibri "/>
                <a:cs typeface="+mn-cs"/>
              </a:rPr>
              <a:pPr marL="0" indent="0">
                <a:spcBef>
                  <a:spcPct val="0"/>
                </a:spcBef>
                <a:spcAft>
                  <a:spcPct val="0"/>
                </a:spcAft>
                <a:buNone/>
              </a:pPr>
              <a:t>1.174</a:t>
            </a:fld>
            <a:endParaRPr lang="el-GR" sz="1000" dirty="0">
              <a:latin typeface="Calibri "/>
              <a:cs typeface="+mn-cs"/>
            </a:endParaRPr>
          </a:p>
        </p:txBody>
      </p:sp>
      <p:sp>
        <p:nvSpPr>
          <p:cNvPr id="5" name="Rectangle 4">
            <a:extLst>
              <a:ext uri="{FF2B5EF4-FFF2-40B4-BE49-F238E27FC236}">
                <a16:creationId xmlns:a16="http://schemas.microsoft.com/office/drawing/2014/main" xmlns="" id="{B2EA038D-0558-4D64-9396-ED814A256BA7}"/>
              </a:ext>
            </a:extLst>
          </p:cNvPr>
          <p:cNvSpPr/>
          <p:nvPr>
            <p:custDataLst>
              <p:tags r:id="rId42"/>
            </p:custDataLst>
          </p:nvPr>
        </p:nvSpPr>
        <p:spPr bwMode="auto">
          <a:xfrm>
            <a:off x="7575550" y="3198813"/>
            <a:ext cx="214313" cy="160338"/>
          </a:xfrm>
          <a:prstGeom prst="rect">
            <a:avLst/>
          </a:prstGeom>
          <a:solidFill>
            <a:schemeClr val="accent1"/>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xmlns="" id="{9AED496E-77E3-44E9-A199-05AC63AAB9B3}"/>
              </a:ext>
            </a:extLst>
          </p:cNvPr>
          <p:cNvSpPr/>
          <p:nvPr>
            <p:custDataLst>
              <p:tags r:id="rId43"/>
            </p:custDataLst>
          </p:nvPr>
        </p:nvSpPr>
        <p:spPr bwMode="auto">
          <a:xfrm>
            <a:off x="7575550" y="3414713"/>
            <a:ext cx="214313" cy="160338"/>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 Placeholder 2">
            <a:extLst>
              <a:ext uri="{FF2B5EF4-FFF2-40B4-BE49-F238E27FC236}">
                <a16:creationId xmlns:a16="http://schemas.microsoft.com/office/drawing/2014/main" xmlns="" id="{DCAE28BD-8BCA-4D99-9738-1CC8213F689C}"/>
              </a:ext>
            </a:extLst>
          </p:cNvPr>
          <p:cNvSpPr>
            <a:spLocks noGrp="1"/>
          </p:cNvSpPr>
          <p:nvPr>
            <p:custDataLst>
              <p:tags r:id="rId44"/>
            </p:custDataLst>
          </p:nvPr>
        </p:nvSpPr>
        <p:spPr bwMode="auto">
          <a:xfrm>
            <a:off x="7840663" y="3194049"/>
            <a:ext cx="3756025"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B51BA76-929A-45AC-A1E8-0AC88C961A6B}" type="datetime'Κατ''αν''ομή πόρων 2021-202''7 ανά Πρόγ''ρ''αμμα (εκατ. Ευρώ)'">
              <a:rPr lang="el-GR" altLang="en-US" sz="1200" b="1" smtClean="0">
                <a:latin typeface="+mn-lt"/>
                <a:cs typeface="+mn-cs"/>
              </a:rPr>
              <a:pPr marL="0" indent="0">
                <a:spcBef>
                  <a:spcPct val="0"/>
                </a:spcBef>
                <a:spcAft>
                  <a:spcPct val="0"/>
                </a:spcAft>
                <a:buNone/>
              </a:pPr>
              <a:t>Κατανομή πόρων 2021-2027 ανά Πρόγραμμα (εκατ. Ευρώ)</a:t>
            </a:fld>
            <a:endParaRPr lang="el-GR" sz="1200" b="1" dirty="0">
              <a:latin typeface="+mn-lt"/>
              <a:cs typeface="+mn-cs"/>
            </a:endParaRPr>
          </a:p>
        </p:txBody>
      </p:sp>
      <p:sp>
        <p:nvSpPr>
          <p:cNvPr id="11" name="Text Placeholder 2">
            <a:extLst>
              <a:ext uri="{FF2B5EF4-FFF2-40B4-BE49-F238E27FC236}">
                <a16:creationId xmlns:a16="http://schemas.microsoft.com/office/drawing/2014/main" xmlns="" id="{B01428E0-16A8-4079-A221-59DABFB56033}"/>
              </a:ext>
            </a:extLst>
          </p:cNvPr>
          <p:cNvSpPr>
            <a:spLocks noGrp="1"/>
          </p:cNvSpPr>
          <p:nvPr>
            <p:custDataLst>
              <p:tags r:id="rId45"/>
            </p:custDataLst>
          </p:nvPr>
        </p:nvSpPr>
        <p:spPr bwMode="auto">
          <a:xfrm>
            <a:off x="7840663" y="3409949"/>
            <a:ext cx="3675063" cy="165100"/>
          </a:xfrm>
          <a:prstGeom prst="rect">
            <a:avLst/>
          </a:prstGeom>
          <a:noFill/>
          <a:ln>
            <a:noFill/>
          </a:ln>
          <a:effectLst/>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021C81C-1010-4AE0-B874-96084462E0B0}" type="datetime'Πόροι αντίστοιχου ΠΕΠ στο ''ΕΣ''ΠΑ 2014-2020 (εκατ.'' Ευρ''ώ)'">
              <a:rPr lang="el-GR" altLang="en-US" sz="1050" smtClean="0">
                <a:latin typeface="+mn-lt"/>
                <a:cs typeface="+mn-cs"/>
              </a:rPr>
              <a:pPr marL="0" indent="0">
                <a:spcBef>
                  <a:spcPct val="0"/>
                </a:spcBef>
                <a:spcAft>
                  <a:spcPct val="0"/>
                </a:spcAft>
                <a:buNone/>
              </a:pPr>
              <a:t>Πόροι αντίστοιχου ΠΕΠ στο ΕΣΠΑ 2014-2020 (εκατ. Ευρώ)</a:t>
            </a:fld>
            <a:endParaRPr lang="el-GR" sz="1050" dirty="0">
              <a:latin typeface="+mn-lt"/>
              <a:cs typeface="+mn-cs"/>
            </a:endParaRPr>
          </a:p>
        </p:txBody>
      </p:sp>
      <p:sp>
        <p:nvSpPr>
          <p:cNvPr id="51" name="Google Shape;1111;p22">
            <a:extLst>
              <a:ext uri="{FF2B5EF4-FFF2-40B4-BE49-F238E27FC236}">
                <a16:creationId xmlns:a16="http://schemas.microsoft.com/office/drawing/2014/main" xmlns="" id="{9AF4CCED-D967-47B2-8A5E-FAB50A338652}"/>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8</a:t>
            </a:fld>
            <a:endParaRPr lang="el-GR" sz="1000">
              <a:solidFill>
                <a:schemeClr val="tx1"/>
              </a:solidFill>
              <a:latin typeface="Calibri "/>
            </a:endParaRPr>
          </a:p>
        </p:txBody>
      </p:sp>
    </p:spTree>
    <p:extLst>
      <p:ext uri="{BB962C8B-B14F-4D97-AF65-F5344CB8AC3E}">
        <p14:creationId xmlns:p14="http://schemas.microsoft.com/office/powerpoint/2010/main" xmlns="" val="76553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xmlns=""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2</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Στόχοι Πολιτικής</a:t>
            </a:r>
          </a:p>
        </p:txBody>
      </p:sp>
    </p:spTree>
    <p:extLst>
      <p:ext uri="{BB962C8B-B14F-4D97-AF65-F5344CB8AC3E}">
        <p14:creationId xmlns:p14="http://schemas.microsoft.com/office/powerpoint/2010/main" xmlns="" val="469211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w4Z2WcMv9AslLIMb6NDu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j2rdrZAZlspG.TpjopJA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N7NfXEt6mjodzyR8pN0X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wTZ0koyC1H9mdCLc3KEA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BUNwXsQrGFZauiwjuy8L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8D.WxpPO9s56QBZcryYS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U8rJTEiLW_l9.4SgBq6z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0K8.yVM5vbaR89LfEUMz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sgw9V.vPHmCmQ0w_aCb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x1qyswX6bVX5g.222Iv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C2pGIE_YopIsCaG3Qki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0oz9vFlX7Q7Hn072Onb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kj7x5YGarswmVtlBy9Ob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_ygYSNOPXqwKMp2T1stz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q91zJuN5cDZiaT2Mh7O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HI766NZS8J8Fsa6iQXRu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8pUnPKdVOP8cQ4koUN.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OkDafUtXV4cxrB_xkGYS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V4WpO5z2CQPvMwyx_q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AyBJLDojquxJEttVV7Rn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4snNdE3ixfUb47WVJ5DBS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YpUVeD6Qr66p5hM0KSn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H1stE1WnQ_MCloQu1g5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xE2C2lwJtgzAIlHDQgoK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6tBq66Ghe7fx1qpYmhO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Jd2QT7xxw_YKlJejTfL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vAKCue73eFFXdmURU6c7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hPgadsgo36aH4u9Iu8G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NTvD64.GOVP20PSB.Zr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79rYCL7DPWqTr2fB7zQj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Nu5abalTDaYf0Mvi3kCF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CF5JNWDRzih9XWkDRxK4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2RZl6puIEfLIw2KMSHhTw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Y46ezUvCPCecutb6Kh0A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N4rYWaAW7sTLIGEYFkjGS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kzyr1_UGkZCuw83CXs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jx5ey9S6uZ95DWxGlTt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DhSrkoAiVRdTqBB2Qx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CC5dNKq6BpIlK73MLsL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i6WNSE7Djoa822u42Nc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34SltAXdL7otVy0p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cLNWjubmxYcTzHkE2oD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LlnTG2UCK30YpFQkTKH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9U4jRBqZM1_UGc2tSZT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hNTEzf1M.AEx_OT6P8s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MAV9JHMBbu26TT2Hor6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PA.Lbnv62BMXELbCpmyP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AP5r3HoUFPSomHEllcR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rCMoG4oQW81MmjRRk1L4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7yDipXiHt0RE16cXnqyym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mCYYgFZenhKl4j2uNP0t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07DpOeVy8XSZeSAzrvWz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M9nLnAxIhqziG4KO1osZ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WfoRa5smOXIfTJKBtOOz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1l.v0q0SFCR5Z6p1LTjt8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bF6nLWl7SF3CN2o7N84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TmBW7UWSbQgc_83BNBAo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_aoaOyFkjNBK5jM4IDCs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OVuKMgfFYsK3HCfanv6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ZJFYMRPaTQ9b54zlvTl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wNwwkshuWvoCPfkHhRzB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fGOE7C7XYpTAhJle46X8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ZvmTPHg4T8zrQYdhfyp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vKoIXMimB6lnCUofb8J0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vEhdSehdaVCb2v6ugO0.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b5GgCSfmugA.zmu8QRO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w_5ikE5oeZkZtjdZwzpO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IUDGVhnAd5EvELwQ9Oj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lRm3QkBJSdwm0JBP5kTH_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pIbH7s5lBXfqn4NGPjfg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2cR2knld4gHh4gprLZC4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6S7q5roWhBIj.lN.HdYY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8_eVxYcSF3ZmvAtqlHPy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MzjINyhiI1RnPdTVQur8b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tEOGUpvzFPfPwIiZFqC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gxf14ULYEr.6OHK3AEU1i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6dSLUYaQsALf9Q6xxp2y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a0hMuzXCrqwOMESfUKGN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dmfVvQd4xbcI7YfbHF8H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C6gwUcrmsEhBPB6cAi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fgO_M0luAYuxOy3sGM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fezbloRbTdEhb3ixGKz9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LQ7IcpFIOkPxvbx2XeyOJ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KHGio_NTWN.vSyurp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Jf4ZI.i0eQdx53Q83ry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e1yh.VjcmL2OPSjl5LP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cd5hV0j9XGj9Op02lYsl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4JlOJD0ZkXA6BSKLqpx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pWEmlU0Gob4GaNcPYie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x6RE.v2DZ1RvMaQ1FYJ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EWNph3QASzWifEn2jtAj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bcUAcYD26vOoWSCFUU2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h74qg1.TtymwGV3rJZdN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SvpMWU8aZi94X5xAFBkG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Kq6_k1HtRyB8Vq1WWck8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FxD7lixBpNj5GsHadkp_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6y8hRvoeaA9Z80xjA759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yQxDSS.HaPlWAtBXwbub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b2iaymHfeW522XSxbmgtQ"/>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DA58FC7-BC62-4F3B-9AAF-0A27A062EDE4}"/>
</file>

<file path=customXml/itemProps2.xml><?xml version="1.0" encoding="utf-8"?>
<ds:datastoreItem xmlns:ds="http://schemas.openxmlformats.org/officeDocument/2006/customXml" ds:itemID="{3CA37673-DEF9-4F94-AA48-EA46FE247A05}"/>
</file>

<file path=customXml/itemProps3.xml><?xml version="1.0" encoding="utf-8"?>
<ds:datastoreItem xmlns:ds="http://schemas.openxmlformats.org/officeDocument/2006/customXml" ds:itemID="{4526CF2C-6FC9-4973-85A0-CF60083977E4}"/>
</file>

<file path=docProps/app.xml><?xml version="1.0" encoding="utf-8"?>
<Properties xmlns="http://schemas.openxmlformats.org/officeDocument/2006/extended-properties" xmlns:vt="http://schemas.openxmlformats.org/officeDocument/2006/docPropsVTypes">
  <Template/>
  <TotalTime>6305</TotalTime>
  <Words>5646</Words>
  <Application>Microsoft Office PowerPoint</Application>
  <PresentationFormat>Προσαρμογή</PresentationFormat>
  <Paragraphs>658</Paragraphs>
  <Slides>33</Slides>
  <Notes>26</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46" baseType="lpstr">
      <vt:lpstr>Arial</vt:lpstr>
      <vt:lpstr>Calibri</vt:lpstr>
      <vt:lpstr>Roboto</vt:lpstr>
      <vt:lpstr>Georgia</vt:lpstr>
      <vt:lpstr>Roboto Regular</vt:lpstr>
      <vt:lpstr>Tahoma</vt:lpstr>
      <vt:lpstr>Helvetica Neue</vt:lpstr>
      <vt:lpstr>Wingdings</vt:lpstr>
      <vt:lpstr>Calibri </vt:lpstr>
      <vt:lpstr>Calibri Light</vt:lpstr>
      <vt:lpstr>Times New Roman</vt:lpstr>
      <vt:lpstr>1_Office Theme</vt:lpstr>
      <vt:lpstr>think-cell Slide</vt:lpstr>
      <vt:lpstr>Διαφάνεια 1</vt:lpstr>
      <vt:lpstr>Διαφάνεια 2</vt:lpstr>
      <vt:lpstr>Διαφάνεια 3</vt:lpstr>
      <vt:lpstr>     ΕΣΠΑ 2021-2027 – Βασικά Χαρακτηριστικά (1/2)</vt:lpstr>
      <vt:lpstr>     ΕΣΠΑ 2021-2027 – Βασικά Χαρακτηριστικά (2/2)</vt:lpstr>
      <vt:lpstr>   Κύριες αλλαγές ως προς το προηγούμενο ΕΣΠΑ 2014-2020</vt:lpstr>
      <vt:lpstr>   Τα Προγράμματα του ΕΣΠΑ 2021-2027</vt:lpstr>
      <vt:lpstr>   Περιφερειακά Προγράμματα του ΕΣΠΑ 2021-2027</vt:lpstr>
      <vt:lpstr>Διαφάνεια 9</vt:lpstr>
      <vt:lpstr>     Στόχοι Πολιτικής</vt:lpstr>
      <vt:lpstr> ΣΠ1 «Μια εξυπνότερη Ευρώπη» - Κύριες επιλογές πολιτικής</vt:lpstr>
      <vt:lpstr>ΣΠ2 «Μια πιο πράσινη Ευρώπη» - Κύριες επιλογές πολιτικής</vt:lpstr>
      <vt:lpstr>ΣΠ3 «Μια πιο διασυνδεδεμένη Ευρώπη» - Κύριες επιλογές πολιτικής</vt:lpstr>
      <vt:lpstr> ΣΠ4 «Μια πιο κοινωνική Ευρώπη» - Κύριες επιλογές πολιτικής</vt:lpstr>
      <vt:lpstr>ΣΠ5 «Μια Ευρώπη πιο κοντά στους πολίτες της» - Κύριες επιλογές πολιτικής</vt:lpstr>
      <vt:lpstr> Ειδικός στόχος «Δίκαιη Μετάβαση» (€1.375.059.412)</vt:lpstr>
      <vt:lpstr>Διαφάνεια 17</vt:lpstr>
      <vt:lpstr>Διαφάνεια 18</vt:lpstr>
      <vt:lpstr>Πρόοδος κατάρτισης και υποβολής του ΕΣΠΑ και Προγραμμάτων 2021-2027</vt:lpstr>
      <vt:lpstr>Διαφάνεια 20</vt:lpstr>
      <vt:lpstr>Διαφάνεια 21</vt:lpstr>
      <vt:lpstr>Πρόγραμμα «Ανταγωνιστικότητα», π/υ 3.885 εκατ. Ευρώ</vt:lpstr>
      <vt:lpstr>Πρόγραμμα «Ανθρώπινο Δυναμικό και Κοινωνική Συνοχή» π/υ 4.162 εκατ. Ευρώ</vt:lpstr>
      <vt:lpstr>Πρόγραμμα «Ψηφιακός Μετασχηματισμός» π/υ 943 εκατ. Ευρώ </vt:lpstr>
      <vt:lpstr>Πρόγραμμα «Περιβάλλον και Κλιματική Αλλαγή» π/υ 3.607 εκατ. Ευρώ</vt:lpstr>
      <vt:lpstr>Πρόγραμμα «Μεταφορές» π/υ 2.224 εκατ. Ευρώ </vt:lpstr>
      <vt:lpstr>Πρόγραμμα «Πολιτική Προστασία» π/υ 714 εκατ. Ευρώ </vt:lpstr>
      <vt:lpstr>Πρόγραμμα «Δίκαιη Αναπτυξιακή Μετάβαση» π/υ 1.629 εκατ. Ευρώ </vt:lpstr>
      <vt:lpstr>Πρόγραμμα «Τεχνική Βοήθεια και Υποστήριξη Δικαιούχων» π/υ 504 εκατ. Ευρώ  </vt:lpstr>
      <vt:lpstr>Πρόγραμμα «Αλιεία, Υδατοκαλλιέργεια και Θάλασσα» π/υ 455 εκατ. Ευρώ </vt:lpstr>
      <vt:lpstr>Διαφάνεια 31</vt:lpstr>
      <vt:lpstr>13 Περιφερειακά Προγράμματα συνολικού π/υ 8.066 εκατ. Ευρώ</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Spanos Athanasios</dc:creator>
  <cp:lastModifiedBy>dekou</cp:lastModifiedBy>
  <cp:revision>504</cp:revision>
  <cp:lastPrinted>2021-05-11T06:04:20Z</cp:lastPrinted>
  <dcterms:modified xsi:type="dcterms:W3CDTF">2021-07-29T11:08:46Z</dcterms:modified>
</cp:coreProperties>
</file>